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6"/>
  </p:notesMasterIdLst>
  <p:sldIdLst>
    <p:sldId id="300" r:id="rId2"/>
    <p:sldId id="256" r:id="rId3"/>
    <p:sldId id="257" r:id="rId4"/>
    <p:sldId id="258" r:id="rId5"/>
    <p:sldId id="285" r:id="rId6"/>
    <p:sldId id="260" r:id="rId7"/>
    <p:sldId id="261" r:id="rId8"/>
    <p:sldId id="263" r:id="rId9"/>
    <p:sldId id="273" r:id="rId10"/>
    <p:sldId id="264" r:id="rId11"/>
    <p:sldId id="268" r:id="rId12"/>
    <p:sldId id="291" r:id="rId13"/>
    <p:sldId id="276" r:id="rId14"/>
    <p:sldId id="282" r:id="rId15"/>
    <p:sldId id="275" r:id="rId16"/>
    <p:sldId id="288" r:id="rId17"/>
    <p:sldId id="293" r:id="rId18"/>
    <p:sldId id="294" r:id="rId19"/>
    <p:sldId id="292" r:id="rId20"/>
    <p:sldId id="295" r:id="rId21"/>
    <p:sldId id="296" r:id="rId22"/>
    <p:sldId id="297" r:id="rId23"/>
    <p:sldId id="299" r:id="rId24"/>
    <p:sldId id="30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74245" autoAdjust="0"/>
  </p:normalViewPr>
  <p:slideViewPr>
    <p:cSldViewPr>
      <p:cViewPr varScale="1">
        <p:scale>
          <a:sx n="71" d="100"/>
          <a:sy n="71" d="100"/>
        </p:scale>
        <p:origin x="-312"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EEA4C5-1903-43D9-9257-D5C09C48ECBF}" type="datetimeFigureOut">
              <a:rPr lang="es-MX" smtClean="0"/>
              <a:pPr/>
              <a:t>30/05/2014</a:t>
            </a:fld>
            <a:endParaRPr lang="es-MX"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7E52E5E-E362-4633-BCA3-D4210490C0B2}" type="slidenum">
              <a:rPr lang="es-MX" smtClean="0"/>
              <a:pPr/>
              <a:t>‹#›</a:t>
            </a:fld>
            <a:endParaRPr lang="es-MX" dirty="0"/>
          </a:p>
        </p:txBody>
      </p:sp>
    </p:spTree>
    <p:extLst>
      <p:ext uri="{BB962C8B-B14F-4D97-AF65-F5344CB8AC3E}">
        <p14:creationId xmlns:p14="http://schemas.microsoft.com/office/powerpoint/2010/main" val="4207846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Muy</a:t>
            </a:r>
            <a:r>
              <a:rPr lang="es-MX" baseline="0" dirty="0" smtClean="0"/>
              <a:t> b</a:t>
            </a:r>
            <a:r>
              <a:rPr lang="es-MX" dirty="0" smtClean="0"/>
              <a:t>uenos días a todos mi</a:t>
            </a:r>
            <a:r>
              <a:rPr lang="es-MX" baseline="0" dirty="0" smtClean="0"/>
              <a:t> nombre es José Iván Zamora</a:t>
            </a:r>
            <a:r>
              <a:rPr lang="es-MX" dirty="0" smtClean="0"/>
              <a:t>, el día</a:t>
            </a:r>
            <a:r>
              <a:rPr lang="es-MX" baseline="0" dirty="0" smtClean="0"/>
              <a:t> de hoy les estaré hablando del trabajo investigativo que hice para mi proyecto </a:t>
            </a:r>
            <a:r>
              <a:rPr lang="es-MX" baseline="0" dirty="0" err="1" smtClean="0"/>
              <a:t>capstone</a:t>
            </a:r>
            <a:r>
              <a:rPr lang="es-MX" baseline="0" dirty="0" smtClean="0"/>
              <a:t>, el cual se titula “La vida trágica del campesino mexicano luego de la Revolución de 1910 a través del ambiente en cuatro cuentos de Juan Rulfo.</a:t>
            </a:r>
            <a:endParaRPr lang="es-MX" dirty="0"/>
          </a:p>
        </p:txBody>
      </p:sp>
      <p:sp>
        <p:nvSpPr>
          <p:cNvPr id="4" name="Slide Number Placeholder 3"/>
          <p:cNvSpPr>
            <a:spLocks noGrp="1"/>
          </p:cNvSpPr>
          <p:nvPr>
            <p:ph type="sldNum" sz="quarter" idx="10"/>
          </p:nvPr>
        </p:nvSpPr>
        <p:spPr/>
        <p:txBody>
          <a:bodyPr/>
          <a:lstStyle/>
          <a:p>
            <a:fld id="{A7E52E5E-E362-4633-BCA3-D4210490C0B2}" type="slidenum">
              <a:rPr lang="es-MX" smtClean="0"/>
              <a:pPr/>
              <a:t>2</a:t>
            </a:fld>
            <a:endParaRPr lang="es-MX"/>
          </a:p>
        </p:txBody>
      </p:sp>
    </p:spTree>
    <p:extLst>
      <p:ext uri="{BB962C8B-B14F-4D97-AF65-F5344CB8AC3E}">
        <p14:creationId xmlns:p14="http://schemas.microsoft.com/office/powerpoint/2010/main" val="5332114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El argumento</a:t>
            </a:r>
            <a:r>
              <a:rPr lang="es-MX" baseline="0" dirty="0" smtClean="0"/>
              <a:t> del cuento gira alrededor de cuatro campesinos mexicanos exrevolucionarios: Melitón, Faustino, Esteban y el narrador. Estos cuatro hombres que según Chandra Bhushan Choubey representan la agonía de todos los campesinos mexicanos van caminando por el Llano que el gobierno les ha “otorgado” como pago por su contribución en las guerras de la Revolución. Pero que no sirven de nada, son tierras infértiles. Esto le traerá un sinfín de problemas a sus nuevos dueños, los campesinos, ya que por mas que estos intenten trabajarlas nunca lograran hacer que algo crezca sobre ellas, ya que se encuentran en una zona </a:t>
            </a:r>
            <a:r>
              <a:rPr lang="es-MX" baseline="0" dirty="0" err="1" smtClean="0"/>
              <a:t>arida</a:t>
            </a:r>
            <a:r>
              <a:rPr lang="es-MX" baseline="0" dirty="0" smtClean="0"/>
              <a:t>, en donde casi no llueve y no están dotadas por un sistema de agua y el gobierno no los ayudara, luego de “asumir” con su papel les da la espalda y los abandona.</a:t>
            </a:r>
            <a:endParaRPr lang="es-MX" dirty="0"/>
          </a:p>
        </p:txBody>
      </p:sp>
      <p:sp>
        <p:nvSpPr>
          <p:cNvPr id="4" name="Slide Number Placeholder 3"/>
          <p:cNvSpPr>
            <a:spLocks noGrp="1"/>
          </p:cNvSpPr>
          <p:nvPr>
            <p:ph type="sldNum" sz="quarter" idx="10"/>
          </p:nvPr>
        </p:nvSpPr>
        <p:spPr/>
        <p:txBody>
          <a:bodyPr/>
          <a:lstStyle/>
          <a:p>
            <a:fld id="{A7E52E5E-E362-4633-BCA3-D4210490C0B2}" type="slidenum">
              <a:rPr lang="es-MX" smtClean="0"/>
              <a:pPr/>
              <a:t>11</a:t>
            </a:fld>
            <a:endParaRPr lang="es-MX"/>
          </a:p>
        </p:txBody>
      </p:sp>
    </p:spTree>
    <p:extLst>
      <p:ext uri="{BB962C8B-B14F-4D97-AF65-F5344CB8AC3E}">
        <p14:creationId xmlns:p14="http://schemas.microsoft.com/office/powerpoint/2010/main" val="12507347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El</a:t>
            </a:r>
            <a:r>
              <a:rPr lang="es-MX" baseline="0" dirty="0" smtClean="0"/>
              <a:t> gobierno es quien atribuye mas para crear el ambiente hostil de este cuento. Desde nuestra </a:t>
            </a:r>
            <a:r>
              <a:rPr lang="es-MX" baseline="0" dirty="0" err="1" smtClean="0"/>
              <a:t>opinion</a:t>
            </a:r>
            <a:r>
              <a:rPr lang="es-MX" baseline="0" dirty="0" smtClean="0"/>
              <a:t> tiene el papel de un padre.</a:t>
            </a:r>
            <a:endParaRPr lang="es-MX" dirty="0"/>
          </a:p>
        </p:txBody>
      </p:sp>
      <p:sp>
        <p:nvSpPr>
          <p:cNvPr id="4" name="Slide Number Placeholder 3"/>
          <p:cNvSpPr>
            <a:spLocks noGrp="1"/>
          </p:cNvSpPr>
          <p:nvPr>
            <p:ph type="sldNum" sz="quarter" idx="10"/>
          </p:nvPr>
        </p:nvSpPr>
        <p:spPr/>
        <p:txBody>
          <a:bodyPr/>
          <a:lstStyle/>
          <a:p>
            <a:fld id="{A7E52E5E-E362-4633-BCA3-D4210490C0B2}" type="slidenum">
              <a:rPr lang="es-MX" smtClean="0"/>
              <a:pPr/>
              <a:t>13</a:t>
            </a:fld>
            <a:endParaRPr lang="es-MX"/>
          </a:p>
        </p:txBody>
      </p:sp>
    </p:spTree>
    <p:extLst>
      <p:ext uri="{BB962C8B-B14F-4D97-AF65-F5344CB8AC3E}">
        <p14:creationId xmlns:p14="http://schemas.microsoft.com/office/powerpoint/2010/main" val="22238015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Cuando</a:t>
            </a:r>
            <a:r>
              <a:rPr lang="es-MX" baseline="0" dirty="0" smtClean="0"/>
              <a:t> hablamos de imaginería en la literatura nos referimos a la representación mental de algo real o producto de la fantasía, o de la combinación de ambas mediante el uso de un lenguaje descriptivo que evoca los cinco sentidos y permite al lector recrear lo que está siendo narrado. </a:t>
            </a:r>
          </a:p>
          <a:p>
            <a:endParaRPr lang="es-MX" baseline="0" dirty="0" smtClean="0"/>
          </a:p>
          <a:p>
            <a:r>
              <a:rPr lang="es-MX" baseline="0" dirty="0" smtClean="0"/>
              <a:t>El simbolismo es el uso de palabras u objetos que ayudan a evocar algo.</a:t>
            </a:r>
          </a:p>
          <a:p>
            <a:endParaRPr lang="es-MX" baseline="0" dirty="0" smtClean="0"/>
          </a:p>
          <a:p>
            <a:r>
              <a:rPr lang="es-MX" baseline="0" dirty="0" smtClean="0"/>
              <a:t>Mitos. Historias fantásticas que narran historias de personajes heroicos. </a:t>
            </a:r>
            <a:endParaRPr lang="es-MX" dirty="0"/>
          </a:p>
        </p:txBody>
      </p:sp>
      <p:sp>
        <p:nvSpPr>
          <p:cNvPr id="4" name="Slide Number Placeholder 3"/>
          <p:cNvSpPr>
            <a:spLocks noGrp="1"/>
          </p:cNvSpPr>
          <p:nvPr>
            <p:ph type="sldNum" sz="quarter" idx="10"/>
          </p:nvPr>
        </p:nvSpPr>
        <p:spPr/>
        <p:txBody>
          <a:bodyPr/>
          <a:lstStyle/>
          <a:p>
            <a:fld id="{A7E52E5E-E362-4633-BCA3-D4210490C0B2}" type="slidenum">
              <a:rPr lang="es-MX" smtClean="0"/>
              <a:pPr/>
              <a:t>15</a:t>
            </a:fld>
            <a:endParaRPr lang="es-MX"/>
          </a:p>
        </p:txBody>
      </p:sp>
    </p:spTree>
    <p:extLst>
      <p:ext uri="{BB962C8B-B14F-4D97-AF65-F5344CB8AC3E}">
        <p14:creationId xmlns:p14="http://schemas.microsoft.com/office/powerpoint/2010/main" val="413724047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7E52E5E-E362-4633-BCA3-D4210490C0B2}" type="slidenum">
              <a:rPr lang="es-MX" smtClean="0"/>
              <a:pPr/>
              <a:t>18</a:t>
            </a:fld>
            <a:endParaRPr lang="es-MX" dirty="0"/>
          </a:p>
        </p:txBody>
      </p:sp>
    </p:spTree>
    <p:extLst>
      <p:ext uri="{BB962C8B-B14F-4D97-AF65-F5344CB8AC3E}">
        <p14:creationId xmlns:p14="http://schemas.microsoft.com/office/powerpoint/2010/main" val="19088901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Considero que mi proyecto tiene relevancia por varias razones,</a:t>
            </a:r>
            <a:r>
              <a:rPr lang="es-MX" baseline="0" dirty="0" smtClean="0"/>
              <a:t> la principal siendo que se trata de algo que tiene que ver con la literatura, la cual siempre encierra temas que se presentan en la sociedad de cual parte del mundo y en cual época. En este caso los cuentos de Rulfo encierran temas que nos revelan la vida trágica del campesino exrevolucionario. Entre ellos los problemas con la tierra, la pobreza, la desesperanza, la emigración, el sufrimiento, entre otros. La literatura </a:t>
            </a:r>
            <a:r>
              <a:rPr lang="es-MX" baseline="0" dirty="0" err="1" smtClean="0"/>
              <a:t>tambien</a:t>
            </a:r>
            <a:r>
              <a:rPr lang="es-MX" baseline="0" dirty="0" smtClean="0"/>
              <a:t> nos presenta la historia de un </a:t>
            </a:r>
            <a:r>
              <a:rPr lang="es-MX" baseline="0" dirty="0" err="1" smtClean="0"/>
              <a:t>pais</a:t>
            </a:r>
            <a:r>
              <a:rPr lang="es-MX" baseline="0" dirty="0" smtClean="0"/>
              <a:t>, de un personaje o de un evento de una manera explicita.</a:t>
            </a:r>
            <a:endParaRPr lang="es-MX" dirty="0"/>
          </a:p>
        </p:txBody>
      </p:sp>
      <p:sp>
        <p:nvSpPr>
          <p:cNvPr id="4" name="Slide Number Placeholder 3"/>
          <p:cNvSpPr>
            <a:spLocks noGrp="1"/>
          </p:cNvSpPr>
          <p:nvPr>
            <p:ph type="sldNum" sz="quarter" idx="10"/>
          </p:nvPr>
        </p:nvSpPr>
        <p:spPr/>
        <p:txBody>
          <a:bodyPr/>
          <a:lstStyle/>
          <a:p>
            <a:fld id="{A7E52E5E-E362-4633-BCA3-D4210490C0B2}" type="slidenum">
              <a:rPr lang="es-MX" smtClean="0"/>
              <a:pPr/>
              <a:t>3</a:t>
            </a:fld>
            <a:endParaRPr lang="es-MX"/>
          </a:p>
        </p:txBody>
      </p:sp>
    </p:spTree>
    <p:extLst>
      <p:ext uri="{BB962C8B-B14F-4D97-AF65-F5344CB8AC3E}">
        <p14:creationId xmlns:p14="http://schemas.microsoft.com/office/powerpoint/2010/main" val="21193051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El </a:t>
            </a:r>
            <a:r>
              <a:rPr lang="es-MX" dirty="0" err="1" smtClean="0"/>
              <a:t>proposito</a:t>
            </a:r>
            <a:r>
              <a:rPr lang="es-MX" baseline="0" dirty="0" smtClean="0"/>
              <a:t> de este trabajo investigativo es demostrar como el ambiente hostil en los cuentos: “Nos han dado la tierra”, “Luvina”, “Es que somos muy pobres” y “Paso del norte” nos revela la angustiosa situación del campesino mexicano. Un ambiente que es creado en primer lugar por un gobierno negligente y en segundo por una naturaleza inhóspita. Para lograr mostrarnos la </a:t>
            </a:r>
            <a:r>
              <a:rPr lang="es-MX" baseline="0" dirty="0" err="1" smtClean="0"/>
              <a:t>situacion</a:t>
            </a:r>
            <a:r>
              <a:rPr lang="es-MX" baseline="0" dirty="0" smtClean="0"/>
              <a:t> del campesino a </a:t>
            </a:r>
            <a:r>
              <a:rPr lang="es-MX" baseline="0" dirty="0" err="1" smtClean="0"/>
              <a:t>traves</a:t>
            </a:r>
            <a:r>
              <a:rPr lang="es-MX" baseline="0" dirty="0" smtClean="0"/>
              <a:t> del ambiente de sus cuentos Rulfo hace uso de varias figuras literarias. Tales como la </a:t>
            </a:r>
            <a:r>
              <a:rPr lang="es-MX" baseline="0" dirty="0" err="1" smtClean="0"/>
              <a:t>imagineria</a:t>
            </a:r>
            <a:r>
              <a:rPr lang="es-MX" baseline="0" dirty="0" smtClean="0"/>
              <a:t>, el simbolismo y la </a:t>
            </a:r>
            <a:r>
              <a:rPr lang="es-MX" baseline="0" dirty="0" err="1" smtClean="0"/>
              <a:t>alusion</a:t>
            </a:r>
            <a:r>
              <a:rPr lang="es-MX" baseline="0" dirty="0" smtClean="0"/>
              <a:t> a mitos. </a:t>
            </a:r>
            <a:endParaRPr lang="es-MX" dirty="0"/>
          </a:p>
        </p:txBody>
      </p:sp>
      <p:sp>
        <p:nvSpPr>
          <p:cNvPr id="4" name="Slide Number Placeholder 3"/>
          <p:cNvSpPr>
            <a:spLocks noGrp="1"/>
          </p:cNvSpPr>
          <p:nvPr>
            <p:ph type="sldNum" sz="quarter" idx="10"/>
          </p:nvPr>
        </p:nvSpPr>
        <p:spPr/>
        <p:txBody>
          <a:bodyPr/>
          <a:lstStyle/>
          <a:p>
            <a:fld id="{A7E52E5E-E362-4633-BCA3-D4210490C0B2}" type="slidenum">
              <a:rPr lang="es-MX" smtClean="0"/>
              <a:pPr/>
              <a:t>4</a:t>
            </a:fld>
            <a:endParaRPr lang="es-MX"/>
          </a:p>
        </p:txBody>
      </p:sp>
    </p:spTree>
    <p:extLst>
      <p:ext uri="{BB962C8B-B14F-4D97-AF65-F5344CB8AC3E}">
        <p14:creationId xmlns:p14="http://schemas.microsoft.com/office/powerpoint/2010/main" val="2515698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10"/>
          </p:nvPr>
        </p:nvSpPr>
        <p:spPr/>
        <p:txBody>
          <a:bodyPr/>
          <a:lstStyle/>
          <a:p>
            <a:fld id="{A7E52E5E-E362-4633-BCA3-D4210490C0B2}" type="slidenum">
              <a:rPr lang="es-MX" smtClean="0"/>
              <a:pPr/>
              <a:t>5</a:t>
            </a:fld>
            <a:endParaRPr lang="es-MX"/>
          </a:p>
        </p:txBody>
      </p:sp>
    </p:spTree>
    <p:extLst>
      <p:ext uri="{BB962C8B-B14F-4D97-AF65-F5344CB8AC3E}">
        <p14:creationId xmlns:p14="http://schemas.microsoft.com/office/powerpoint/2010/main" val="31986792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Juan Rulfo nació el 16 de mayo de 1918 en el poblado de Sayula</a:t>
            </a:r>
            <a:r>
              <a:rPr lang="es-MX" baseline="0" dirty="0" smtClean="0"/>
              <a:t> en el estado de Jalisco, México. Creció en la casa de sus abuelos maternos en la localidad de San Gabriel, un pueblo que había sido prospero antes de la Revolución pero que luego de esta quedo totalmente devastado. La casa en la que crece es pobre, su abuelo materno quien había gozado de una vida que se podría ser bastante buena es desposeído de sus tierras. En 1926 asesinan a su padre en las guerras cristeras; luego de esto Rulfo se traslada a Guadalajara, allí estudia por un par de años. En 1928 muere su madre. Huérfano de padre y madre es internado en un orfelinato en donde permanece durante el resto de su niñez y adolescencia. En su vida adulta Rulfo ocupa varios cargos públicos y privados que le permiten ponerse en contacto con los poblados mas alejados, pobres y olvidados por el gobierno. Estos le sirven como inspiración para escribir su obra. </a:t>
            </a:r>
            <a:endParaRPr lang="es-MX" dirty="0"/>
          </a:p>
        </p:txBody>
      </p:sp>
      <p:sp>
        <p:nvSpPr>
          <p:cNvPr id="4" name="Slide Number Placeholder 3"/>
          <p:cNvSpPr>
            <a:spLocks noGrp="1"/>
          </p:cNvSpPr>
          <p:nvPr>
            <p:ph type="sldNum" sz="quarter" idx="10"/>
          </p:nvPr>
        </p:nvSpPr>
        <p:spPr/>
        <p:txBody>
          <a:bodyPr/>
          <a:lstStyle/>
          <a:p>
            <a:fld id="{A7E52E5E-E362-4633-BCA3-D4210490C0B2}" type="slidenum">
              <a:rPr lang="es-MX" smtClean="0"/>
              <a:pPr/>
              <a:t>6</a:t>
            </a:fld>
            <a:endParaRPr lang="es-MX"/>
          </a:p>
        </p:txBody>
      </p:sp>
    </p:spTree>
    <p:extLst>
      <p:ext uri="{BB962C8B-B14F-4D97-AF65-F5344CB8AC3E}">
        <p14:creationId xmlns:p14="http://schemas.microsoft.com/office/powerpoint/2010/main" val="25509277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Su</a:t>
            </a:r>
            <a:r>
              <a:rPr lang="es-MX" baseline="0" dirty="0" smtClean="0"/>
              <a:t> obra es bien breve, consta de tal solo dos libros. La colección de cuentos “El llano en llamas” que estamos utilizando para llevar a cabo esta investigación y una novela </a:t>
            </a:r>
            <a:r>
              <a:rPr lang="es-MX" i="1" baseline="0" dirty="0" smtClean="0"/>
              <a:t>Pedro Paramo.  </a:t>
            </a:r>
            <a:r>
              <a:rPr lang="es-MX" i="0" baseline="0" dirty="0" smtClean="0"/>
              <a:t>A pesar de que lo breve que es su obra Rulfo sobresale entre los escritores hispanoamericanos contemporáneos. Ambos libros son considerados obras maestras de la literatura hispanoamericana y del mundo. </a:t>
            </a:r>
            <a:endParaRPr lang="es-MX" dirty="0"/>
          </a:p>
        </p:txBody>
      </p:sp>
      <p:sp>
        <p:nvSpPr>
          <p:cNvPr id="4" name="Slide Number Placeholder 3"/>
          <p:cNvSpPr>
            <a:spLocks noGrp="1"/>
          </p:cNvSpPr>
          <p:nvPr>
            <p:ph type="sldNum" sz="quarter" idx="10"/>
          </p:nvPr>
        </p:nvSpPr>
        <p:spPr/>
        <p:txBody>
          <a:bodyPr/>
          <a:lstStyle/>
          <a:p>
            <a:fld id="{A7E52E5E-E362-4633-BCA3-D4210490C0B2}" type="slidenum">
              <a:rPr lang="es-MX" smtClean="0"/>
              <a:pPr/>
              <a:t>7</a:t>
            </a:fld>
            <a:endParaRPr lang="es-MX"/>
          </a:p>
        </p:txBody>
      </p:sp>
    </p:spTree>
    <p:extLst>
      <p:ext uri="{BB962C8B-B14F-4D97-AF65-F5344CB8AC3E}">
        <p14:creationId xmlns:p14="http://schemas.microsoft.com/office/powerpoint/2010/main" val="15935718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La</a:t>
            </a:r>
            <a:r>
              <a:rPr lang="es-MX" baseline="0" dirty="0" smtClean="0"/>
              <a:t> obra de Rulfo no solo se caracteriza por su brevedad sino que también por sus caracterizas. Nos presenta una critica social en contra del gobierno y sociedad del </a:t>
            </a:r>
            <a:r>
              <a:rPr lang="es-MX" baseline="0" dirty="0" err="1" smtClean="0"/>
              <a:t>Mexico</a:t>
            </a:r>
            <a:r>
              <a:rPr lang="es-MX" baseline="0" dirty="0" smtClean="0"/>
              <a:t> post-revolucionario.</a:t>
            </a:r>
          </a:p>
          <a:p>
            <a:endParaRPr lang="es-MX" baseline="0" dirty="0" smtClean="0"/>
          </a:p>
          <a:p>
            <a:r>
              <a:rPr lang="es-MX" baseline="0" dirty="0" smtClean="0"/>
              <a:t>Trata temas que son modernos y que ponen al descubierto los problemas de una país. Entre ellos los problemas de la tierra, la pobreza, la emigración, la </a:t>
            </a:r>
            <a:r>
              <a:rPr lang="es-MX" baseline="0" dirty="0" err="1" smtClean="0"/>
              <a:t>desespezanda</a:t>
            </a:r>
            <a:r>
              <a:rPr lang="es-MX" baseline="0" dirty="0" smtClean="0"/>
              <a:t> y la muerte.</a:t>
            </a:r>
          </a:p>
          <a:p>
            <a:endParaRPr lang="es-MX" baseline="0" dirty="0" smtClean="0"/>
          </a:p>
          <a:p>
            <a:r>
              <a:rPr lang="es-MX" baseline="0" dirty="0" smtClean="0"/>
              <a:t>Su obra podría decirse ser autobiografía. En ella se reflejan el periodo y la región en las que crece Rulfo. Recordemos que el autor crece en una zona devastada por la Revolución. </a:t>
            </a:r>
          </a:p>
          <a:p>
            <a:endParaRPr lang="es-MX" baseline="0" dirty="0" smtClean="0"/>
          </a:p>
          <a:p>
            <a:r>
              <a:rPr lang="es-MX" baseline="0" dirty="0" smtClean="0"/>
              <a:t>Los personajes son hombres abatidos, disminuidos a casi nada. Son como fantasmas deambulando en un mundo de puro sufrimiento. </a:t>
            </a:r>
          </a:p>
          <a:p>
            <a:endParaRPr lang="es-MX" baseline="0" dirty="0" smtClean="0"/>
          </a:p>
          <a:p>
            <a:r>
              <a:rPr lang="es-MX" baseline="0" dirty="0" smtClean="0"/>
              <a:t>El estilo de su obra es simple es simple y al punto. Dice lo que tiene que decir, no se anda con rodeos. gobierno</a:t>
            </a:r>
          </a:p>
          <a:p>
            <a:endParaRPr lang="es-MX" baseline="0" dirty="0" smtClean="0"/>
          </a:p>
          <a:p>
            <a:r>
              <a:rPr lang="es-MX" baseline="0" dirty="0" smtClean="0"/>
              <a:t>El lenguaje de su obra es también simple y presenta un sinfín de regionalismos mexicanos. Esto se debe a que Rulfo no trata temas con el mundo letrado y que goza de buena posición, sino que de todo lo contrario, trata temadas que tienen que ver con el mundo del campesino pobre y olvidado por el gobierno.</a:t>
            </a:r>
          </a:p>
          <a:p>
            <a:endParaRPr lang="es-MX" baseline="0" dirty="0" smtClean="0"/>
          </a:p>
          <a:p>
            <a:r>
              <a:rPr lang="es-MX" baseline="0" dirty="0" smtClean="0"/>
              <a:t>Otra característica de obra es la repetición de frases. Rulfo uso esta técnica para acusar una y otra vez al gobierno, así como también para agudizar la angustiosa situación del campesino.  </a:t>
            </a:r>
          </a:p>
          <a:p>
            <a:endParaRPr lang="es-MX" baseline="0" dirty="0" smtClean="0"/>
          </a:p>
          <a:p>
            <a:r>
              <a:rPr lang="es-MX" baseline="0" dirty="0" smtClean="0"/>
              <a:t>También hayamos la presencia de la imaginería, los simbolismos y mitos. Estas tres figuras literarias las estaremos estudiando ya que atribuyen a crear el ambiente hostil de los cuentos que estamos estudiando. </a:t>
            </a:r>
          </a:p>
          <a:p>
            <a:endParaRPr lang="es-MX" dirty="0"/>
          </a:p>
        </p:txBody>
      </p:sp>
      <p:sp>
        <p:nvSpPr>
          <p:cNvPr id="4" name="Slide Number Placeholder 3"/>
          <p:cNvSpPr>
            <a:spLocks noGrp="1"/>
          </p:cNvSpPr>
          <p:nvPr>
            <p:ph type="sldNum" sz="quarter" idx="10"/>
          </p:nvPr>
        </p:nvSpPr>
        <p:spPr/>
        <p:txBody>
          <a:bodyPr/>
          <a:lstStyle/>
          <a:p>
            <a:fld id="{A7E52E5E-E362-4633-BCA3-D4210490C0B2}" type="slidenum">
              <a:rPr lang="es-MX" smtClean="0"/>
              <a:pPr/>
              <a:t>8</a:t>
            </a:fld>
            <a:endParaRPr lang="es-MX"/>
          </a:p>
        </p:txBody>
      </p:sp>
    </p:spTree>
    <p:extLst>
      <p:ext uri="{BB962C8B-B14F-4D97-AF65-F5344CB8AC3E}">
        <p14:creationId xmlns:p14="http://schemas.microsoft.com/office/powerpoint/2010/main" val="412956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Es imposible hablar</a:t>
            </a:r>
            <a:r>
              <a:rPr lang="es-MX" baseline="0" dirty="0" smtClean="0"/>
              <a:t> de la obra de Rulfo sin antes tener un breve trasfondo histórico de la Revolución mexicana. La Revolución inicio el 20 de noviembre de 1910 con un levantamiento encabezado por Francisco I. Madero en contra de Porfirio Díaz, quien había ejercido el mando del país de una manera dictatorial por unas tres décadas. Entre sus principales metas se encontraban poner fin a esta dictadura y mejorar la vida del campesino mexicano mediante una reforma agraria.</a:t>
            </a:r>
            <a:endParaRPr lang="es-MX" dirty="0"/>
          </a:p>
        </p:txBody>
      </p:sp>
      <p:sp>
        <p:nvSpPr>
          <p:cNvPr id="4" name="Slide Number Placeholder 3"/>
          <p:cNvSpPr>
            <a:spLocks noGrp="1"/>
          </p:cNvSpPr>
          <p:nvPr>
            <p:ph type="sldNum" sz="quarter" idx="10"/>
          </p:nvPr>
        </p:nvSpPr>
        <p:spPr/>
        <p:txBody>
          <a:bodyPr/>
          <a:lstStyle/>
          <a:p>
            <a:fld id="{A7E52E5E-E362-4633-BCA3-D4210490C0B2}" type="slidenum">
              <a:rPr lang="es-MX" smtClean="0"/>
              <a:pPr/>
              <a:t>9</a:t>
            </a:fld>
            <a:endParaRPr lang="es-MX"/>
          </a:p>
        </p:txBody>
      </p:sp>
    </p:spTree>
    <p:extLst>
      <p:ext uri="{BB962C8B-B14F-4D97-AF65-F5344CB8AC3E}">
        <p14:creationId xmlns:p14="http://schemas.microsoft.com/office/powerpoint/2010/main" val="1802229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s-MX" dirty="0" smtClean="0"/>
              <a:t>La valoración negativa</a:t>
            </a:r>
            <a:r>
              <a:rPr lang="es-MX" baseline="0" dirty="0" smtClean="0"/>
              <a:t> de la Revolución Mexicana y los problemas con la tierra son de los temas mas tratados aunque no siempre de una manera explicita en todos los cuentos de Juan Rulfo. Sin embargo, “Nos han dado la tierra” es el cuento que evoca con mayor fuerza los problemas con la tierra. Como he mencionado ya una de las metas de la Revolución era crear una reforma agraria a favor del campesino. Esta seria creada expropiando a los grandes latifundios y repartiendo sus tierras entre los mas necesitados. Pero esto nunca se llevo realmente a cabo puesto que varios gobiernos post-revolucionarios evadieron el problema y no hicieron nada para poner fin con la relación que había iniciado Porfirio Díaz con los latifundistas. Fue finalmente el gobierno de Lázaro Cárdenas quien en 1937 intenta acabar con esta relación y cumplir con la promesa de la repartición de tierras, pero la manera en la que este lo hizo no fue la mas apropiada, puesto que las tierras que los latifundistas cedieron al gobierno y que luego este otorgo al campesino exrevolucionario no servían de nada, eran lo que Rulfo describe como un “comal acalorado” como un “duro pellejo de vaca”.</a:t>
            </a:r>
            <a:endParaRPr lang="es-MX" dirty="0"/>
          </a:p>
        </p:txBody>
      </p:sp>
      <p:sp>
        <p:nvSpPr>
          <p:cNvPr id="4" name="Slide Number Placeholder 3"/>
          <p:cNvSpPr>
            <a:spLocks noGrp="1"/>
          </p:cNvSpPr>
          <p:nvPr>
            <p:ph type="sldNum" sz="quarter" idx="10"/>
          </p:nvPr>
        </p:nvSpPr>
        <p:spPr/>
        <p:txBody>
          <a:bodyPr/>
          <a:lstStyle/>
          <a:p>
            <a:fld id="{A7E52E5E-E362-4633-BCA3-D4210490C0B2}" type="slidenum">
              <a:rPr lang="es-MX" smtClean="0"/>
              <a:pPr/>
              <a:t>10</a:t>
            </a:fld>
            <a:endParaRPr lang="es-MX"/>
          </a:p>
        </p:txBody>
      </p:sp>
    </p:spTree>
    <p:extLst>
      <p:ext uri="{BB962C8B-B14F-4D97-AF65-F5344CB8AC3E}">
        <p14:creationId xmlns:p14="http://schemas.microsoft.com/office/powerpoint/2010/main" val="29810413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dirty="0"/>
          </a:p>
        </p:txBody>
      </p:sp>
      <p:sp>
        <p:nvSpPr>
          <p:cNvPr id="15" name="Date Placeholder 14"/>
          <p:cNvSpPr>
            <a:spLocks noGrp="1"/>
          </p:cNvSpPr>
          <p:nvPr>
            <p:ph type="dt" sz="half" idx="10"/>
          </p:nvPr>
        </p:nvSpPr>
        <p:spPr/>
        <p:txBody>
          <a:bodyPr/>
          <a:lstStyle/>
          <a:p>
            <a:fld id="{E8C6643A-A917-40DB-8986-1431678196F6}" type="datetimeFigureOut">
              <a:rPr lang="en-US" smtClean="0"/>
              <a:pPr/>
              <a:t>5/30/2014</a:t>
            </a:fld>
            <a:endParaRPr lang="en-US" dirty="0"/>
          </a:p>
        </p:txBody>
      </p:sp>
      <p:sp>
        <p:nvSpPr>
          <p:cNvPr id="16" name="Slide Number Placeholder 15"/>
          <p:cNvSpPr>
            <a:spLocks noGrp="1"/>
          </p:cNvSpPr>
          <p:nvPr>
            <p:ph type="sldNum" sz="quarter" idx="11"/>
          </p:nvPr>
        </p:nvSpPr>
        <p:spPr/>
        <p:txBody>
          <a:bodyPr/>
          <a:lstStyle/>
          <a:p>
            <a:fld id="{B23D7C80-C4B3-4936-BBA5-749FF513D7A1}" type="slidenum">
              <a:rPr lang="en-US" smtClean="0"/>
              <a:pPr/>
              <a:t>‹#›</a:t>
            </a:fld>
            <a:endParaRPr lang="en-US" dirty="0"/>
          </a:p>
        </p:txBody>
      </p:sp>
      <p:sp>
        <p:nvSpPr>
          <p:cNvPr id="17" name="Footer Placeholder 16"/>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C6643A-A917-40DB-8986-1431678196F6}" type="datetimeFigureOut">
              <a:rPr lang="en-US" smtClean="0"/>
              <a:pPr/>
              <a:t>5/30/2014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3D7C80-C4B3-4936-BBA5-749FF513D7A1}"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C6643A-A917-40DB-8986-1431678196F6}" type="datetimeFigureOut">
              <a:rPr lang="en-US" smtClean="0"/>
              <a:pPr/>
              <a:t>5/30/2014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3D7C80-C4B3-4936-BBA5-749FF513D7A1}"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E8C6643A-A917-40DB-8986-1431678196F6}" type="datetimeFigureOut">
              <a:rPr lang="en-US" smtClean="0"/>
              <a:pPr/>
              <a:t>5/30/2014</a:t>
            </a:fld>
            <a:endParaRPr lang="en-US" dirty="0"/>
          </a:p>
        </p:txBody>
      </p:sp>
      <p:sp>
        <p:nvSpPr>
          <p:cNvPr id="15" name="Slide Number Placeholder 14"/>
          <p:cNvSpPr>
            <a:spLocks noGrp="1"/>
          </p:cNvSpPr>
          <p:nvPr>
            <p:ph type="sldNum" sz="quarter" idx="15"/>
          </p:nvPr>
        </p:nvSpPr>
        <p:spPr/>
        <p:txBody>
          <a:bodyPr/>
          <a:lstStyle>
            <a:lvl1pPr algn="ctr">
              <a:defRPr/>
            </a:lvl1pPr>
          </a:lstStyle>
          <a:p>
            <a:fld id="{B23D7C80-C4B3-4936-BBA5-749FF513D7A1}" type="slidenum">
              <a:rPr lang="en-US" smtClean="0"/>
              <a:pPr/>
              <a:t>‹#›</a:t>
            </a:fld>
            <a:endParaRPr lang="en-US" dirty="0"/>
          </a:p>
        </p:txBody>
      </p:sp>
      <p:sp>
        <p:nvSpPr>
          <p:cNvPr id="16" name="Footer Placeholder 15"/>
          <p:cNvSpPr>
            <a:spLocks noGrp="1"/>
          </p:cNvSpPr>
          <p:nvPr>
            <p:ph type="ftr" sz="quarter" idx="16"/>
          </p:nvPr>
        </p:nvSpPr>
        <p:spPr/>
        <p:txBody>
          <a:bodyPr/>
          <a:lstStyle/>
          <a:p>
            <a:endParaRPr lang="en-US" dirty="0"/>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8C6643A-A917-40DB-8986-1431678196F6}" type="datetimeFigureOut">
              <a:rPr lang="en-US" smtClean="0"/>
              <a:pPr/>
              <a:t>5/30/2014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3D7C80-C4B3-4936-BBA5-749FF513D7A1}" type="slidenum">
              <a:rPr lang="en-US" smtClean="0"/>
              <a:pPr/>
              <a:t>‹#›</a:t>
            </a:fld>
            <a:endParaRPr lang="en-US" dirty="0"/>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E8C6643A-A917-40DB-8986-1431678196F6}" type="datetimeFigureOut">
              <a:rPr lang="en-US" smtClean="0"/>
              <a:pPr/>
              <a:t>5/30/2014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3D7C80-C4B3-4936-BBA5-749FF513D7A1}"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B23D7C80-C4B3-4936-BBA5-749FF513D7A1}" type="slidenum">
              <a:rPr lang="en-US" smtClean="0"/>
              <a:pPr/>
              <a:t>‹#›</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7" name="Date Placeholder 6"/>
          <p:cNvSpPr>
            <a:spLocks noGrp="1"/>
          </p:cNvSpPr>
          <p:nvPr>
            <p:ph type="dt" sz="half" idx="10"/>
          </p:nvPr>
        </p:nvSpPr>
        <p:spPr/>
        <p:txBody>
          <a:bodyPr/>
          <a:lstStyle/>
          <a:p>
            <a:fld id="{E8C6643A-A917-40DB-8986-1431678196F6}" type="datetimeFigureOut">
              <a:rPr lang="en-US" smtClean="0"/>
              <a:pPr/>
              <a:t>5/30/2014</a:t>
            </a:fld>
            <a:endParaRPr lang="en-US" dirty="0"/>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8C6643A-A917-40DB-8986-1431678196F6}" type="datetimeFigureOut">
              <a:rPr lang="en-US" smtClean="0"/>
              <a:pPr/>
              <a:t>5/30/2014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3D7C80-C4B3-4936-BBA5-749FF513D7A1}" type="slidenum">
              <a:rPr lang="en-US" smtClean="0"/>
              <a:pPr/>
              <a:t>‹#›</a:t>
            </a:fld>
            <a:endParaRPr lang="en-US" dirty="0"/>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C6643A-A917-40DB-8986-1431678196F6}" type="datetimeFigureOut">
              <a:rPr lang="en-US" smtClean="0"/>
              <a:pPr/>
              <a:t>5/30/2014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3D7C80-C4B3-4936-BBA5-749FF513D7A1}" type="slidenum">
              <a:rPr lang="en-US" smtClean="0"/>
              <a:pPr/>
              <a:t>‹#›</a:t>
            </a:fld>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E8C6643A-A917-40DB-8986-1431678196F6}" type="datetimeFigureOut">
              <a:rPr lang="en-US" smtClean="0"/>
              <a:pPr/>
              <a:t>5/30/2014</a:t>
            </a:fld>
            <a:endParaRPr lang="en-US" dirty="0"/>
          </a:p>
        </p:txBody>
      </p:sp>
      <p:sp>
        <p:nvSpPr>
          <p:cNvPr id="9" name="Slide Number Placeholder 8"/>
          <p:cNvSpPr>
            <a:spLocks noGrp="1"/>
          </p:cNvSpPr>
          <p:nvPr>
            <p:ph type="sldNum" sz="quarter" idx="15"/>
          </p:nvPr>
        </p:nvSpPr>
        <p:spPr/>
        <p:txBody>
          <a:bodyPr/>
          <a:lstStyle/>
          <a:p>
            <a:fld id="{B23D7C80-C4B3-4936-BBA5-749FF513D7A1}" type="slidenum">
              <a:rPr lang="en-US" smtClean="0"/>
              <a:pPr/>
              <a:t>‹#›</a:t>
            </a:fld>
            <a:endParaRPr lang="en-US" dirty="0"/>
          </a:p>
        </p:txBody>
      </p:sp>
      <p:sp>
        <p:nvSpPr>
          <p:cNvPr id="10" name="Footer Placeholder 9"/>
          <p:cNvSpPr>
            <a:spLocks noGrp="1"/>
          </p:cNvSpPr>
          <p:nvPr>
            <p:ph type="ftr" sz="quarter" idx="16"/>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E8C6643A-A917-40DB-8986-1431678196F6}" type="datetimeFigureOut">
              <a:rPr lang="en-US" smtClean="0"/>
              <a:pPr/>
              <a:t>5/30/2014</a:t>
            </a:fld>
            <a:endParaRPr lang="en-US" dirty="0"/>
          </a:p>
        </p:txBody>
      </p:sp>
      <p:sp>
        <p:nvSpPr>
          <p:cNvPr id="9" name="Slide Number Placeholder 8"/>
          <p:cNvSpPr>
            <a:spLocks noGrp="1"/>
          </p:cNvSpPr>
          <p:nvPr>
            <p:ph type="sldNum" sz="quarter" idx="11"/>
          </p:nvPr>
        </p:nvSpPr>
        <p:spPr/>
        <p:txBody>
          <a:bodyPr/>
          <a:lstStyle/>
          <a:p>
            <a:fld id="{B23D7C80-C4B3-4936-BBA5-749FF513D7A1}"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8C6643A-A917-40DB-8986-1431678196F6}" type="datetimeFigureOut">
              <a:rPr lang="en-US" smtClean="0"/>
              <a:pPr/>
              <a:t>5/30/2014</a:t>
            </a:fld>
            <a:endParaRPr lang="en-US" dirty="0"/>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dirty="0"/>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23D7C80-C4B3-4936-BBA5-749FF513D7A1}" type="slidenum">
              <a:rPr lang="en-US" smtClean="0"/>
              <a:pPr/>
              <a:t>‹#›</a:t>
            </a:fld>
            <a:endParaRPr lang="en-US" dirty="0"/>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image" Target="../media/image6.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3000" b="-3000"/>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5300" dirty="0" smtClean="0">
                <a:solidFill>
                  <a:schemeClr val="tx1"/>
                </a:solidFill>
              </a:rPr>
              <a:t>“El </a:t>
            </a:r>
            <a:r>
              <a:rPr lang="en-US" sz="5300" dirty="0" err="1" smtClean="0">
                <a:solidFill>
                  <a:schemeClr val="tx1"/>
                </a:solidFill>
              </a:rPr>
              <a:t>inmortal</a:t>
            </a:r>
            <a:r>
              <a:rPr lang="en-US" sz="5300" dirty="0" smtClean="0">
                <a:solidFill>
                  <a:schemeClr val="tx1"/>
                </a:solidFill>
              </a:rPr>
              <a:t>”</a:t>
            </a:r>
            <a:r>
              <a:rPr lang="en-US" dirty="0" smtClean="0">
                <a:solidFill>
                  <a:schemeClr val="tx1"/>
                </a:solidFill>
              </a:rPr>
              <a:t/>
            </a:r>
            <a:br>
              <a:rPr lang="en-US" dirty="0" smtClean="0">
                <a:solidFill>
                  <a:schemeClr val="tx1"/>
                </a:solidFill>
              </a:rPr>
            </a:br>
            <a:r>
              <a:rPr lang="en-US" sz="4000" dirty="0" smtClean="0">
                <a:solidFill>
                  <a:schemeClr val="tx1"/>
                </a:solidFill>
              </a:rPr>
              <a:t>“The Immortal”</a:t>
            </a:r>
            <a:endParaRPr lang="en-US" sz="4000" dirty="0">
              <a:solidFill>
                <a:schemeClr val="tx1"/>
              </a:solidFill>
            </a:endParaRPr>
          </a:p>
        </p:txBody>
      </p:sp>
      <p:pic>
        <p:nvPicPr>
          <p:cNvPr id="4" name="Picture 3" descr="Namib_Desert_Namibia(2).jpg"/>
          <p:cNvPicPr>
            <a:picLocks noChangeAspect="1"/>
          </p:cNvPicPr>
          <p:nvPr/>
        </p:nvPicPr>
        <p:blipFill>
          <a:blip r:embed="rId3" cstate="print"/>
          <a:stretch>
            <a:fillRect/>
          </a:stretch>
        </p:blipFill>
        <p:spPr>
          <a:xfrm>
            <a:off x="304800" y="1524000"/>
            <a:ext cx="8458200" cy="5029200"/>
          </a:xfrm>
          <a:prstGeom prst="rect">
            <a:avLst/>
          </a:prstGeom>
        </p:spPr>
      </p:pic>
    </p:spTree>
    <p:extLst>
      <p:ext uri="{BB962C8B-B14F-4D97-AF65-F5344CB8AC3E}">
        <p14:creationId xmlns:p14="http://schemas.microsoft.com/office/powerpoint/2010/main" val="740244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953000"/>
          </a:xfrm>
        </p:spPr>
        <p:txBody>
          <a:bodyPr>
            <a:normAutofit fontScale="77500" lnSpcReduction="20000"/>
          </a:bodyPr>
          <a:lstStyle/>
          <a:p>
            <a:r>
              <a:rPr lang="en-US" b="1" dirty="0" smtClean="0"/>
              <a:t>“The Immortal”</a:t>
            </a:r>
          </a:p>
          <a:p>
            <a:endParaRPr lang="en-US" b="1" dirty="0"/>
          </a:p>
          <a:p>
            <a:r>
              <a:rPr lang="en-US" b="1" dirty="0"/>
              <a:t>Themes: </a:t>
            </a:r>
            <a:r>
              <a:rPr lang="en-US" b="1" dirty="0" smtClean="0"/>
              <a:t>Language (through </a:t>
            </a:r>
            <a:r>
              <a:rPr lang="en-US" b="1" dirty="0" err="1" smtClean="0"/>
              <a:t>liteture</a:t>
            </a:r>
            <a:r>
              <a:rPr lang="en-US" b="1" dirty="0" smtClean="0"/>
              <a:t>), Time and the notion of Immortality</a:t>
            </a:r>
          </a:p>
          <a:p>
            <a:endParaRPr lang="en-US" b="1" dirty="0"/>
          </a:p>
          <a:p>
            <a:r>
              <a:rPr lang="en-US" b="1" dirty="0" smtClean="0"/>
              <a:t>Main Characters: </a:t>
            </a:r>
            <a:r>
              <a:rPr lang="en-US" b="1" dirty="0" err="1" smtClean="0"/>
              <a:t>Omniscent</a:t>
            </a:r>
            <a:r>
              <a:rPr lang="en-US" b="1" dirty="0" smtClean="0"/>
              <a:t> Narrator,  Joseph </a:t>
            </a:r>
            <a:r>
              <a:rPr lang="en-US" b="1" dirty="0" err="1" smtClean="0"/>
              <a:t>Cartaphilus</a:t>
            </a:r>
            <a:r>
              <a:rPr lang="en-US" b="1" dirty="0" smtClean="0"/>
              <a:t>, Marco </a:t>
            </a:r>
            <a:r>
              <a:rPr lang="en-US" b="1" dirty="0" err="1" smtClean="0"/>
              <a:t>Flaminio</a:t>
            </a:r>
            <a:r>
              <a:rPr lang="en-US" b="1" dirty="0" smtClean="0"/>
              <a:t> </a:t>
            </a:r>
            <a:r>
              <a:rPr lang="en-US" b="1" dirty="0" err="1" smtClean="0"/>
              <a:t>Rulfo</a:t>
            </a:r>
            <a:r>
              <a:rPr lang="en-US" b="1" dirty="0" smtClean="0"/>
              <a:t>, the </a:t>
            </a:r>
            <a:r>
              <a:rPr lang="en-US" b="1" dirty="0" err="1" smtClean="0"/>
              <a:t>Trogodit</a:t>
            </a:r>
            <a:r>
              <a:rPr lang="en-US" b="1" dirty="0" smtClean="0"/>
              <a:t> (Homer).</a:t>
            </a:r>
          </a:p>
          <a:p>
            <a:endParaRPr lang="en-US" b="1" dirty="0" smtClean="0"/>
          </a:p>
          <a:p>
            <a:r>
              <a:rPr lang="en-US" b="1" dirty="0" smtClean="0"/>
              <a:t>Argument: </a:t>
            </a:r>
            <a:r>
              <a:rPr lang="en-US" dirty="0" smtClean="0"/>
              <a:t>Narrates the story of a roman soldier who ventures to find a river which gives immortality. As </a:t>
            </a:r>
            <a:r>
              <a:rPr lang="en-US" dirty="0" err="1" smtClean="0"/>
              <a:t>Rulfo</a:t>
            </a:r>
            <a:r>
              <a:rPr lang="en-US" dirty="0" smtClean="0"/>
              <a:t> starts his journey, sometimes the main character does not know if  he has been in the horrific desert for years, or months, or just a few hours. After becoming immortal by finding the river of immortality surrounded by illogical and savage people, </a:t>
            </a:r>
            <a:r>
              <a:rPr lang="en-US" dirty="0" err="1" smtClean="0"/>
              <a:t>Rulfo</a:t>
            </a:r>
            <a:r>
              <a:rPr lang="en-US" dirty="0" smtClean="0"/>
              <a:t> decides to leave the city of immortals, but one </a:t>
            </a:r>
            <a:r>
              <a:rPr lang="en-US" dirty="0" err="1" smtClean="0"/>
              <a:t>troglodit</a:t>
            </a:r>
            <a:r>
              <a:rPr lang="en-US" dirty="0" smtClean="0"/>
              <a:t> accompanies him on his way out. As </a:t>
            </a:r>
            <a:r>
              <a:rPr lang="en-US" dirty="0" err="1" smtClean="0"/>
              <a:t>troglodits</a:t>
            </a:r>
            <a:r>
              <a:rPr lang="en-US" dirty="0" smtClean="0"/>
              <a:t> do not have a language to communicate, </a:t>
            </a:r>
            <a:r>
              <a:rPr lang="en-US" dirty="0" err="1" smtClean="0"/>
              <a:t>Rulfo</a:t>
            </a:r>
            <a:r>
              <a:rPr lang="en-US" dirty="0" smtClean="0"/>
              <a:t> teaches the </a:t>
            </a:r>
            <a:r>
              <a:rPr lang="en-US" dirty="0" err="1" smtClean="0"/>
              <a:t>troglodict</a:t>
            </a:r>
            <a:r>
              <a:rPr lang="en-US" dirty="0" smtClean="0"/>
              <a:t> how to speak. The </a:t>
            </a:r>
            <a:r>
              <a:rPr lang="en-US" dirty="0" err="1" smtClean="0"/>
              <a:t>troglodit</a:t>
            </a:r>
            <a:r>
              <a:rPr lang="en-US" dirty="0" smtClean="0"/>
              <a:t> learns how to use the language, and he tells </a:t>
            </a:r>
            <a:r>
              <a:rPr lang="en-US" dirty="0" err="1" smtClean="0"/>
              <a:t>Rulfo</a:t>
            </a:r>
            <a:r>
              <a:rPr lang="en-US" dirty="0" smtClean="0"/>
              <a:t> that he is Homer, the </a:t>
            </a:r>
            <a:r>
              <a:rPr lang="en-US" dirty="0" err="1" smtClean="0"/>
              <a:t>authot</a:t>
            </a:r>
            <a:r>
              <a:rPr lang="en-US" dirty="0" smtClean="0"/>
              <a:t> of the </a:t>
            </a:r>
            <a:r>
              <a:rPr lang="en-US" dirty="0" err="1" smtClean="0"/>
              <a:t>Illiad</a:t>
            </a:r>
            <a:r>
              <a:rPr lang="en-US" dirty="0" smtClean="0"/>
              <a:t>.</a:t>
            </a:r>
          </a:p>
        </p:txBody>
      </p:sp>
      <p:sp>
        <p:nvSpPr>
          <p:cNvPr id="2" name="Title 1"/>
          <p:cNvSpPr>
            <a:spLocks noGrp="1"/>
          </p:cNvSpPr>
          <p:nvPr>
            <p:ph type="title"/>
          </p:nvPr>
        </p:nvSpPr>
        <p:spPr/>
        <p:txBody>
          <a:bodyPr/>
          <a:lstStyle/>
          <a:p>
            <a:pPr algn="ctr"/>
            <a:r>
              <a:rPr lang="en-US" dirty="0" smtClean="0">
                <a:solidFill>
                  <a:schemeClr val="tx1"/>
                </a:solidFill>
              </a:rPr>
              <a:t>“El </a:t>
            </a:r>
            <a:r>
              <a:rPr lang="en-US" dirty="0" err="1" smtClean="0">
                <a:solidFill>
                  <a:schemeClr val="tx1"/>
                </a:solidFill>
              </a:rPr>
              <a:t>inmmortal</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28389024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US" dirty="0" smtClean="0">
                <a:solidFill>
                  <a:schemeClr val="tx1"/>
                </a:solidFill>
              </a:rPr>
              <a:t>Language, Time and Immortality</a:t>
            </a:r>
            <a:endParaRPr lang="en-US" dirty="0">
              <a:solidFill>
                <a:schemeClr val="tx1"/>
              </a:solidFill>
            </a:endParaRPr>
          </a:p>
        </p:txBody>
      </p:sp>
      <p:pic>
        <p:nvPicPr>
          <p:cNvPr id="4" name="Picture 3" descr="do_you_really_want_immortality_by_chryssalis-d30m221.jpg"/>
          <p:cNvPicPr>
            <a:picLocks noChangeAspect="1"/>
          </p:cNvPicPr>
          <p:nvPr/>
        </p:nvPicPr>
        <p:blipFill>
          <a:blip r:embed="rId2" cstate="print"/>
          <a:stretch>
            <a:fillRect/>
          </a:stretch>
        </p:blipFill>
        <p:spPr>
          <a:xfrm>
            <a:off x="1828800" y="1752600"/>
            <a:ext cx="5334000" cy="4724400"/>
          </a:xfrm>
          <a:prstGeom prst="rect">
            <a:avLst/>
          </a:prstGeom>
        </p:spPr>
      </p:pic>
    </p:spTree>
    <p:extLst>
      <p:ext uri="{BB962C8B-B14F-4D97-AF65-F5344CB8AC3E}">
        <p14:creationId xmlns:p14="http://schemas.microsoft.com/office/powerpoint/2010/main" val="2864831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smtClean="0"/>
              <a:t>Marco </a:t>
            </a:r>
            <a:r>
              <a:rPr lang="en-US" dirty="0" err="1" smtClean="0"/>
              <a:t>Flaminio</a:t>
            </a:r>
            <a:r>
              <a:rPr lang="en-US" dirty="0" smtClean="0"/>
              <a:t> </a:t>
            </a:r>
            <a:r>
              <a:rPr lang="en-US" dirty="0" err="1" smtClean="0"/>
              <a:t>Rulfo</a:t>
            </a:r>
            <a:r>
              <a:rPr lang="en-US" dirty="0" smtClean="0"/>
              <a:t> decides to search for the river of immortality reflects an everlasting human desire to manipulate time.</a:t>
            </a:r>
            <a:endParaRPr lang="es-MX" dirty="0" smtClean="0"/>
          </a:p>
          <a:p>
            <a:pPr lvl="1"/>
            <a:r>
              <a:rPr lang="es-MX" dirty="0" err="1" smtClean="0"/>
              <a:t>Humans</a:t>
            </a:r>
            <a:r>
              <a:rPr lang="es-MX" dirty="0" smtClean="0"/>
              <a:t> </a:t>
            </a:r>
            <a:r>
              <a:rPr lang="es-MX" dirty="0" err="1" smtClean="0"/>
              <a:t>want</a:t>
            </a:r>
            <a:r>
              <a:rPr lang="es-MX" dirty="0" smtClean="0"/>
              <a:t> </a:t>
            </a:r>
            <a:r>
              <a:rPr lang="es-MX" dirty="0" err="1" smtClean="0"/>
              <a:t>to</a:t>
            </a:r>
            <a:r>
              <a:rPr lang="es-MX" dirty="0" smtClean="0"/>
              <a:t> </a:t>
            </a:r>
            <a:r>
              <a:rPr lang="es-MX" dirty="0" err="1" smtClean="0"/>
              <a:t>be</a:t>
            </a:r>
            <a:r>
              <a:rPr lang="es-MX" dirty="0" smtClean="0"/>
              <a:t> </a:t>
            </a:r>
            <a:r>
              <a:rPr lang="es-MX" dirty="0" err="1" smtClean="0"/>
              <a:t>able</a:t>
            </a:r>
            <a:r>
              <a:rPr lang="es-MX" dirty="0" smtClean="0"/>
              <a:t> </a:t>
            </a:r>
            <a:r>
              <a:rPr lang="es-MX" dirty="0" err="1" smtClean="0"/>
              <a:t>to</a:t>
            </a:r>
            <a:r>
              <a:rPr lang="es-MX" dirty="0" smtClean="0"/>
              <a:t> control time </a:t>
            </a:r>
            <a:r>
              <a:rPr lang="es-MX" dirty="0" err="1" smtClean="0"/>
              <a:t>traveling</a:t>
            </a:r>
            <a:r>
              <a:rPr lang="es-MX" dirty="0" smtClean="0"/>
              <a:t> </a:t>
            </a:r>
            <a:r>
              <a:rPr lang="es-MX" dirty="0" err="1" smtClean="0"/>
              <a:t>to</a:t>
            </a:r>
            <a:r>
              <a:rPr lang="es-MX" dirty="0" smtClean="0"/>
              <a:t> </a:t>
            </a:r>
            <a:r>
              <a:rPr lang="es-MX" dirty="0" err="1" smtClean="0"/>
              <a:t>the</a:t>
            </a:r>
            <a:r>
              <a:rPr lang="es-MX" dirty="0" smtClean="0"/>
              <a:t> </a:t>
            </a:r>
            <a:r>
              <a:rPr lang="es-MX" dirty="0" err="1" smtClean="0"/>
              <a:t>past</a:t>
            </a:r>
            <a:r>
              <a:rPr lang="es-MX" dirty="0" smtClean="0"/>
              <a:t> and </a:t>
            </a:r>
            <a:r>
              <a:rPr lang="es-MX" dirty="0" err="1" smtClean="0"/>
              <a:t>to</a:t>
            </a:r>
            <a:r>
              <a:rPr lang="es-MX" dirty="0" smtClean="0"/>
              <a:t> </a:t>
            </a:r>
            <a:r>
              <a:rPr lang="es-MX" dirty="0" err="1" smtClean="0"/>
              <a:t>the</a:t>
            </a:r>
            <a:r>
              <a:rPr lang="es-MX" dirty="0" smtClean="0"/>
              <a:t> </a:t>
            </a:r>
            <a:r>
              <a:rPr lang="es-MX" dirty="0" err="1" smtClean="0"/>
              <a:t>future</a:t>
            </a:r>
            <a:r>
              <a:rPr lang="es-MX" dirty="0" smtClean="0"/>
              <a:t>.</a:t>
            </a:r>
          </a:p>
          <a:p>
            <a:endParaRPr lang="es-MX" dirty="0" smtClean="0"/>
          </a:p>
          <a:p>
            <a:r>
              <a:rPr lang="es-MX" dirty="0" err="1" smtClean="0"/>
              <a:t>According</a:t>
            </a:r>
            <a:r>
              <a:rPr lang="es-MX" dirty="0" smtClean="0"/>
              <a:t> </a:t>
            </a:r>
            <a:r>
              <a:rPr lang="es-MX" dirty="0" err="1" smtClean="0"/>
              <a:t>to</a:t>
            </a:r>
            <a:r>
              <a:rPr lang="es-MX" dirty="0" smtClean="0"/>
              <a:t> Fritz </a:t>
            </a:r>
            <a:r>
              <a:rPr lang="es-MX" dirty="0" err="1" smtClean="0"/>
              <a:t>Mauthner</a:t>
            </a:r>
            <a:r>
              <a:rPr lang="es-MX" dirty="0" smtClean="0"/>
              <a:t>,  </a:t>
            </a:r>
            <a:r>
              <a:rPr lang="es-MX" dirty="0" err="1" smtClean="0"/>
              <a:t>trying</a:t>
            </a:r>
            <a:r>
              <a:rPr lang="es-MX" dirty="0" smtClean="0"/>
              <a:t> </a:t>
            </a:r>
            <a:r>
              <a:rPr lang="es-MX" dirty="0" err="1" smtClean="0"/>
              <a:t>to</a:t>
            </a:r>
            <a:r>
              <a:rPr lang="es-MX" dirty="0" smtClean="0"/>
              <a:t> </a:t>
            </a:r>
            <a:r>
              <a:rPr lang="es-MX" dirty="0" err="1" smtClean="0"/>
              <a:t>find</a:t>
            </a:r>
            <a:r>
              <a:rPr lang="es-MX" dirty="0" smtClean="0"/>
              <a:t> a </a:t>
            </a:r>
            <a:r>
              <a:rPr lang="es-MX" dirty="0" err="1" smtClean="0"/>
              <a:t>solution</a:t>
            </a:r>
            <a:r>
              <a:rPr lang="es-MX" dirty="0" smtClean="0"/>
              <a:t> </a:t>
            </a:r>
            <a:r>
              <a:rPr lang="es-MX" dirty="0" err="1" smtClean="0"/>
              <a:t>to</a:t>
            </a:r>
            <a:r>
              <a:rPr lang="es-MX" dirty="0" smtClean="0"/>
              <a:t> a </a:t>
            </a:r>
            <a:r>
              <a:rPr lang="es-MX" dirty="0" err="1" smtClean="0"/>
              <a:t>problem</a:t>
            </a:r>
            <a:r>
              <a:rPr lang="es-MX" dirty="0" smtClean="0"/>
              <a:t> </a:t>
            </a:r>
            <a:r>
              <a:rPr lang="es-MX" dirty="0" err="1" smtClean="0"/>
              <a:t>which</a:t>
            </a:r>
            <a:r>
              <a:rPr lang="es-MX" dirty="0" smtClean="0"/>
              <a:t> </a:t>
            </a:r>
            <a:r>
              <a:rPr lang="es-MX" dirty="0" err="1" smtClean="0"/>
              <a:t>is</a:t>
            </a:r>
            <a:r>
              <a:rPr lang="es-MX" dirty="0" smtClean="0"/>
              <a:t>, </a:t>
            </a:r>
            <a:r>
              <a:rPr lang="es-MX" dirty="0" err="1" smtClean="0"/>
              <a:t>undaubtedly</a:t>
            </a:r>
            <a:r>
              <a:rPr lang="es-MX" dirty="0" smtClean="0"/>
              <a:t>, </a:t>
            </a:r>
            <a:r>
              <a:rPr lang="es-MX" dirty="0" err="1" smtClean="0"/>
              <a:t>bigger</a:t>
            </a:r>
            <a:r>
              <a:rPr lang="es-MX" dirty="0" smtClean="0"/>
              <a:t> </a:t>
            </a:r>
            <a:r>
              <a:rPr lang="es-MX" dirty="0" err="1" smtClean="0"/>
              <a:t>than</a:t>
            </a:r>
            <a:r>
              <a:rPr lang="es-MX" dirty="0" smtClean="0"/>
              <a:t> </a:t>
            </a:r>
            <a:r>
              <a:rPr lang="es-MX" dirty="0" err="1" smtClean="0"/>
              <a:t>the</a:t>
            </a:r>
            <a:r>
              <a:rPr lang="es-MX" dirty="0" smtClean="0"/>
              <a:t> </a:t>
            </a:r>
            <a:r>
              <a:rPr lang="es-MX" dirty="0" err="1" smtClean="0"/>
              <a:t>problem</a:t>
            </a:r>
            <a:r>
              <a:rPr lang="es-MX" dirty="0" smtClean="0"/>
              <a:t> </a:t>
            </a:r>
            <a:r>
              <a:rPr lang="es-MX" dirty="0" err="1" smtClean="0"/>
              <a:t>itself</a:t>
            </a:r>
            <a:r>
              <a:rPr lang="es-MX" dirty="0" smtClean="0"/>
              <a:t> </a:t>
            </a:r>
            <a:r>
              <a:rPr lang="es-MX" dirty="0" err="1" smtClean="0"/>
              <a:t>is</a:t>
            </a:r>
            <a:r>
              <a:rPr lang="es-MX" dirty="0" smtClean="0"/>
              <a:t> </a:t>
            </a:r>
            <a:r>
              <a:rPr lang="es-MX" dirty="0" err="1" smtClean="0"/>
              <a:t>nonesense</a:t>
            </a:r>
            <a:r>
              <a:rPr lang="es-MX" dirty="0" smtClean="0"/>
              <a:t>.</a:t>
            </a:r>
          </a:p>
          <a:p>
            <a:endParaRPr lang="es-MX" dirty="0" smtClean="0"/>
          </a:p>
          <a:p>
            <a:r>
              <a:rPr lang="es-MX" dirty="0" err="1" smtClean="0"/>
              <a:t>Language</a:t>
            </a:r>
            <a:r>
              <a:rPr lang="es-MX" dirty="0" smtClean="0"/>
              <a:t> </a:t>
            </a:r>
            <a:r>
              <a:rPr lang="es-MX" dirty="0" err="1" smtClean="0"/>
              <a:t>is</a:t>
            </a:r>
            <a:r>
              <a:rPr lang="es-MX" dirty="0" smtClean="0"/>
              <a:t> </a:t>
            </a:r>
            <a:r>
              <a:rPr lang="es-MX" dirty="0" err="1" smtClean="0"/>
              <a:t>collective</a:t>
            </a:r>
            <a:r>
              <a:rPr lang="es-MX" dirty="0" smtClean="0"/>
              <a:t>. </a:t>
            </a:r>
            <a:r>
              <a:rPr lang="es-MX" dirty="0" err="1" smtClean="0"/>
              <a:t>Throughtout</a:t>
            </a:r>
            <a:r>
              <a:rPr lang="es-MX" dirty="0" smtClean="0"/>
              <a:t> time, </a:t>
            </a:r>
            <a:r>
              <a:rPr lang="es-MX" dirty="0" err="1" smtClean="0"/>
              <a:t>language</a:t>
            </a:r>
            <a:r>
              <a:rPr lang="es-MX" dirty="0" smtClean="0"/>
              <a:t> has </a:t>
            </a:r>
            <a:r>
              <a:rPr lang="es-MX" dirty="0" err="1" smtClean="0"/>
              <a:t>remained</a:t>
            </a:r>
            <a:r>
              <a:rPr lang="es-MX" dirty="0" smtClean="0"/>
              <a:t> </a:t>
            </a:r>
            <a:r>
              <a:rPr lang="es-MX" dirty="0" err="1" smtClean="0"/>
              <a:t>the</a:t>
            </a:r>
            <a:r>
              <a:rPr lang="es-MX" dirty="0" smtClean="0"/>
              <a:t> </a:t>
            </a:r>
            <a:r>
              <a:rPr lang="es-MX" dirty="0" err="1" smtClean="0"/>
              <a:t>most</a:t>
            </a:r>
            <a:r>
              <a:rPr lang="es-MX" dirty="0" smtClean="0"/>
              <a:t> </a:t>
            </a:r>
            <a:r>
              <a:rPr lang="es-MX" dirty="0" err="1" smtClean="0"/>
              <a:t>important</a:t>
            </a:r>
            <a:r>
              <a:rPr lang="es-MX" dirty="0" smtClean="0"/>
              <a:t> </a:t>
            </a:r>
            <a:r>
              <a:rPr lang="es-MX" dirty="0" err="1" smtClean="0"/>
              <a:t>tool</a:t>
            </a:r>
            <a:r>
              <a:rPr lang="es-MX" dirty="0" smtClean="0"/>
              <a:t> in </a:t>
            </a:r>
            <a:r>
              <a:rPr lang="es-MX" dirty="0" err="1" smtClean="0"/>
              <a:t>being</a:t>
            </a:r>
            <a:r>
              <a:rPr lang="es-MX" dirty="0" smtClean="0"/>
              <a:t> intelectual. </a:t>
            </a:r>
          </a:p>
          <a:p>
            <a:endParaRPr lang="es-MX" dirty="0" smtClean="0"/>
          </a:p>
          <a:p>
            <a:r>
              <a:rPr lang="es-MX" dirty="0" err="1" smtClean="0"/>
              <a:t>Language</a:t>
            </a:r>
            <a:r>
              <a:rPr lang="es-MX" dirty="0" smtClean="0"/>
              <a:t> has </a:t>
            </a:r>
            <a:r>
              <a:rPr lang="es-MX" dirty="0" err="1" smtClean="0"/>
              <a:t>been</a:t>
            </a:r>
            <a:r>
              <a:rPr lang="es-MX" dirty="0" smtClean="0"/>
              <a:t> </a:t>
            </a:r>
            <a:r>
              <a:rPr lang="es-MX" dirty="0" err="1" smtClean="0"/>
              <a:t>the</a:t>
            </a:r>
            <a:r>
              <a:rPr lang="es-MX" dirty="0" smtClean="0"/>
              <a:t> </a:t>
            </a:r>
            <a:r>
              <a:rPr lang="es-MX" dirty="0" err="1" smtClean="0"/>
              <a:t>only</a:t>
            </a:r>
            <a:r>
              <a:rPr lang="es-MX" dirty="0" smtClean="0"/>
              <a:t> </a:t>
            </a:r>
            <a:r>
              <a:rPr lang="es-MX" dirty="0" err="1" smtClean="0"/>
              <a:t>reason</a:t>
            </a:r>
            <a:r>
              <a:rPr lang="es-MX" dirty="0" smtClean="0"/>
              <a:t> </a:t>
            </a:r>
            <a:r>
              <a:rPr lang="es-MX" dirty="0" err="1" smtClean="0"/>
              <a:t>why</a:t>
            </a:r>
            <a:r>
              <a:rPr lang="es-MX" dirty="0" smtClean="0"/>
              <a:t> </a:t>
            </a:r>
            <a:r>
              <a:rPr lang="es-MX" dirty="0" err="1" smtClean="0"/>
              <a:t>the</a:t>
            </a:r>
            <a:r>
              <a:rPr lang="es-MX" dirty="0" smtClean="0"/>
              <a:t> </a:t>
            </a:r>
            <a:r>
              <a:rPr lang="es-MX" dirty="0" err="1" smtClean="0"/>
              <a:t>human</a:t>
            </a:r>
            <a:r>
              <a:rPr lang="es-MX" dirty="0" smtClean="0"/>
              <a:t> </a:t>
            </a:r>
            <a:r>
              <a:rPr lang="es-MX" dirty="0" err="1" smtClean="0"/>
              <a:t>specie</a:t>
            </a:r>
            <a:r>
              <a:rPr lang="es-MX" dirty="0" smtClean="0"/>
              <a:t> has </a:t>
            </a:r>
            <a:r>
              <a:rPr lang="es-MX" dirty="0" err="1" smtClean="0"/>
              <a:t>proggress</a:t>
            </a:r>
            <a:r>
              <a:rPr lang="es-MX" dirty="0" smtClean="0"/>
              <a:t> </a:t>
            </a:r>
            <a:r>
              <a:rPr lang="es-MX" dirty="0" err="1" smtClean="0"/>
              <a:t>dramatically</a:t>
            </a:r>
            <a:r>
              <a:rPr lang="es-MX" dirty="0" smtClean="0"/>
              <a:t>. </a:t>
            </a:r>
          </a:p>
          <a:p>
            <a:endParaRPr lang="es-MX" dirty="0"/>
          </a:p>
          <a:p>
            <a:endParaRPr lang="es-MX" dirty="0" smtClean="0"/>
          </a:p>
          <a:p>
            <a:endParaRPr lang="es-MX" dirty="0"/>
          </a:p>
          <a:p>
            <a:endParaRPr lang="es-MX" dirty="0"/>
          </a:p>
          <a:p>
            <a:endParaRPr lang="es-MX" dirty="0"/>
          </a:p>
          <a:p>
            <a:endParaRPr lang="es-MX" dirty="0" smtClean="0"/>
          </a:p>
          <a:p>
            <a:endParaRPr lang="es-MX" dirty="0" smtClean="0"/>
          </a:p>
          <a:p>
            <a:endParaRPr lang="es-MX" dirty="0"/>
          </a:p>
        </p:txBody>
      </p:sp>
      <p:sp>
        <p:nvSpPr>
          <p:cNvPr id="3" name="Title 2"/>
          <p:cNvSpPr>
            <a:spLocks noGrp="1"/>
          </p:cNvSpPr>
          <p:nvPr>
            <p:ph type="title"/>
          </p:nvPr>
        </p:nvSpPr>
        <p:spPr/>
        <p:txBody>
          <a:bodyPr>
            <a:normAutofit/>
          </a:bodyPr>
          <a:lstStyle/>
          <a:p>
            <a:pPr algn="ctr"/>
            <a:r>
              <a:rPr lang="es-MX" dirty="0" smtClean="0">
                <a:solidFill>
                  <a:schemeClr val="tx1"/>
                </a:solidFill>
              </a:rPr>
              <a:t>“El inmortal”</a:t>
            </a:r>
            <a:br>
              <a:rPr lang="es-MX" dirty="0" smtClean="0">
                <a:solidFill>
                  <a:schemeClr val="tx1"/>
                </a:solidFill>
              </a:rPr>
            </a:br>
            <a:r>
              <a:rPr lang="es-MX" sz="2800" dirty="0" smtClean="0">
                <a:solidFill>
                  <a:schemeClr val="tx1"/>
                </a:solidFill>
              </a:rPr>
              <a:t>“</a:t>
            </a:r>
            <a:r>
              <a:rPr lang="es-MX" sz="2800" dirty="0" err="1" smtClean="0">
                <a:solidFill>
                  <a:schemeClr val="tx1"/>
                </a:solidFill>
              </a:rPr>
              <a:t>The</a:t>
            </a:r>
            <a:r>
              <a:rPr lang="es-MX" sz="2800" dirty="0" smtClean="0">
                <a:solidFill>
                  <a:schemeClr val="tx1"/>
                </a:solidFill>
              </a:rPr>
              <a:t> </a:t>
            </a:r>
            <a:r>
              <a:rPr lang="es-MX" sz="2800" dirty="0" err="1" smtClean="0">
                <a:solidFill>
                  <a:schemeClr val="tx1"/>
                </a:solidFill>
              </a:rPr>
              <a:t>Immortal</a:t>
            </a:r>
            <a:r>
              <a:rPr lang="es-MX" sz="2800" dirty="0" smtClean="0">
                <a:solidFill>
                  <a:schemeClr val="tx1"/>
                </a:solidFill>
              </a:rPr>
              <a:t>”</a:t>
            </a:r>
            <a:endParaRPr lang="es-MX" dirty="0">
              <a:solidFill>
                <a:schemeClr val="tx1"/>
              </a:solidFill>
            </a:endParaRPr>
          </a:p>
        </p:txBody>
      </p:sp>
    </p:spTree>
    <p:extLst>
      <p:ext uri="{BB962C8B-B14F-4D97-AF65-F5344CB8AC3E}">
        <p14:creationId xmlns:p14="http://schemas.microsoft.com/office/powerpoint/2010/main" val="10134510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s-MX" dirty="0" err="1" smtClean="0">
                <a:solidFill>
                  <a:schemeClr val="tx1"/>
                </a:solidFill>
              </a:rPr>
              <a:t>Then</a:t>
            </a:r>
            <a:r>
              <a:rPr lang="es-MX" dirty="0" smtClean="0">
                <a:solidFill>
                  <a:schemeClr val="tx1"/>
                </a:solidFill>
              </a:rPr>
              <a:t> can </a:t>
            </a:r>
            <a:r>
              <a:rPr lang="es-MX" dirty="0" err="1" smtClean="0">
                <a:solidFill>
                  <a:schemeClr val="tx1"/>
                </a:solidFill>
              </a:rPr>
              <a:t>we</a:t>
            </a:r>
            <a:r>
              <a:rPr lang="es-MX" dirty="0" smtClean="0">
                <a:solidFill>
                  <a:schemeClr val="tx1"/>
                </a:solidFill>
              </a:rPr>
              <a:t> </a:t>
            </a:r>
            <a:r>
              <a:rPr lang="es-MX" dirty="0" err="1" smtClean="0">
                <a:solidFill>
                  <a:schemeClr val="tx1"/>
                </a:solidFill>
              </a:rPr>
              <a:t>become</a:t>
            </a:r>
            <a:r>
              <a:rPr lang="es-MX" dirty="0" smtClean="0">
                <a:solidFill>
                  <a:schemeClr val="tx1"/>
                </a:solidFill>
              </a:rPr>
              <a:t> </a:t>
            </a:r>
            <a:r>
              <a:rPr lang="es-MX" dirty="0" err="1" smtClean="0">
                <a:solidFill>
                  <a:schemeClr val="tx1"/>
                </a:solidFill>
              </a:rPr>
              <a:t>immortals</a:t>
            </a:r>
            <a:r>
              <a:rPr lang="es-MX" dirty="0" smtClean="0">
                <a:solidFill>
                  <a:schemeClr val="tx1"/>
                </a:solidFill>
              </a:rPr>
              <a:t> </a:t>
            </a:r>
            <a:r>
              <a:rPr lang="es-MX" dirty="0" err="1" smtClean="0">
                <a:solidFill>
                  <a:schemeClr val="tx1"/>
                </a:solidFill>
              </a:rPr>
              <a:t>by</a:t>
            </a:r>
            <a:r>
              <a:rPr lang="es-MX" dirty="0" smtClean="0">
                <a:solidFill>
                  <a:schemeClr val="tx1"/>
                </a:solidFill>
              </a:rPr>
              <a:t> </a:t>
            </a:r>
            <a:r>
              <a:rPr lang="es-MX" dirty="0" err="1" smtClean="0">
                <a:solidFill>
                  <a:schemeClr val="tx1"/>
                </a:solidFill>
              </a:rPr>
              <a:t>language</a:t>
            </a:r>
            <a:r>
              <a:rPr lang="es-MX" dirty="0" smtClean="0">
                <a:solidFill>
                  <a:schemeClr val="tx1"/>
                </a:solidFill>
              </a:rPr>
              <a:t>?</a:t>
            </a:r>
            <a:endParaRPr lang="es-MX" dirty="0">
              <a:solidFill>
                <a:schemeClr val="tx1"/>
              </a:solidFill>
            </a:endParaRPr>
          </a:p>
        </p:txBody>
      </p:sp>
      <p:pic>
        <p:nvPicPr>
          <p:cNvPr id="4" name="Picture 3" descr="Immortality-thumb-550xauto-1415.jpg"/>
          <p:cNvPicPr>
            <a:picLocks noChangeAspect="1"/>
          </p:cNvPicPr>
          <p:nvPr/>
        </p:nvPicPr>
        <p:blipFill>
          <a:blip r:embed="rId2" cstate="print"/>
          <a:stretch>
            <a:fillRect/>
          </a:stretch>
        </p:blipFill>
        <p:spPr>
          <a:xfrm>
            <a:off x="1143000" y="1828800"/>
            <a:ext cx="6934200" cy="4572000"/>
          </a:xfrm>
          <a:prstGeom prst="rect">
            <a:avLst/>
          </a:prstGeom>
        </p:spPr>
      </p:pic>
    </p:spTree>
    <p:extLst>
      <p:ext uri="{BB962C8B-B14F-4D97-AF65-F5344CB8AC3E}">
        <p14:creationId xmlns:p14="http://schemas.microsoft.com/office/powerpoint/2010/main" val="14324713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10000"/>
          </a:bodyPr>
          <a:lstStyle/>
          <a:p>
            <a:r>
              <a:rPr lang="en-US" dirty="0" smtClean="0"/>
              <a:t>In </a:t>
            </a:r>
            <a:r>
              <a:rPr lang="en-US" dirty="0" err="1" smtClean="0"/>
              <a:t>Borge’s</a:t>
            </a:r>
            <a:r>
              <a:rPr lang="en-US" dirty="0" smtClean="0"/>
              <a:t> </a:t>
            </a:r>
            <a:r>
              <a:rPr lang="en-US" dirty="0" err="1" smtClean="0"/>
              <a:t>writtings</a:t>
            </a:r>
            <a:r>
              <a:rPr lang="en-US" dirty="0" smtClean="0"/>
              <a:t>, </a:t>
            </a:r>
            <a:r>
              <a:rPr lang="en-US" dirty="0" err="1" smtClean="0"/>
              <a:t>philosoply</a:t>
            </a:r>
            <a:r>
              <a:rPr lang="en-US" dirty="0" smtClean="0"/>
              <a:t> is the base and structure of his short stories (“The Immortal” is nothing but a “wonderful” elaborated short story where the reader is showed the most complex problems in Philosophy: Time)</a:t>
            </a:r>
          </a:p>
          <a:p>
            <a:pPr marL="0" indent="0">
              <a:buNone/>
            </a:pPr>
            <a:r>
              <a:rPr lang="en-US" dirty="0" smtClean="0"/>
              <a:t> </a:t>
            </a:r>
          </a:p>
          <a:p>
            <a:r>
              <a:rPr lang="en-US" dirty="0" smtClean="0"/>
              <a:t>According to </a:t>
            </a:r>
            <a:r>
              <a:rPr lang="en-US" dirty="0" err="1" smtClean="0"/>
              <a:t>Alazraki</a:t>
            </a:r>
            <a:r>
              <a:rPr lang="en-US" dirty="0" smtClean="0"/>
              <a:t>: Pantheism is a key element in understanding “The Immortal”</a:t>
            </a:r>
          </a:p>
          <a:p>
            <a:endParaRPr lang="en-US" dirty="0" smtClean="0"/>
          </a:p>
          <a:p>
            <a:r>
              <a:rPr lang="en-US" dirty="0" err="1" smtClean="0"/>
              <a:t>Panteism</a:t>
            </a:r>
            <a:r>
              <a:rPr lang="en-US" dirty="0" smtClean="0"/>
              <a:t>: is a belief that the universe--or nature as the totality of everything--is identical with divinity, or that everything composes an all-encompassing, immanent God.</a:t>
            </a:r>
          </a:p>
          <a:p>
            <a:pPr marL="0" indent="0">
              <a:buNone/>
            </a:pPr>
            <a:endParaRPr lang="en-US" dirty="0" smtClean="0"/>
          </a:p>
          <a:p>
            <a:r>
              <a:rPr lang="en-US" dirty="0" smtClean="0"/>
              <a:t>In other words: men is nothing an nobody in order to be all men!</a:t>
            </a:r>
            <a:endParaRPr lang="en-US" dirty="0"/>
          </a:p>
        </p:txBody>
      </p:sp>
      <p:sp>
        <p:nvSpPr>
          <p:cNvPr id="3" name="Title 2"/>
          <p:cNvSpPr>
            <a:spLocks noGrp="1"/>
          </p:cNvSpPr>
          <p:nvPr>
            <p:ph type="title"/>
          </p:nvPr>
        </p:nvSpPr>
        <p:spPr/>
        <p:txBody>
          <a:bodyPr/>
          <a:lstStyle/>
          <a:p>
            <a:pPr algn="ctr"/>
            <a:r>
              <a:rPr lang="en-US" dirty="0" smtClean="0">
                <a:solidFill>
                  <a:schemeClr val="tx1"/>
                </a:solidFill>
              </a:rPr>
              <a:t>Jaime </a:t>
            </a:r>
            <a:r>
              <a:rPr lang="en-US" dirty="0" err="1" smtClean="0">
                <a:solidFill>
                  <a:schemeClr val="tx1"/>
                </a:solidFill>
              </a:rPr>
              <a:t>Alazraki</a:t>
            </a:r>
            <a:r>
              <a:rPr lang="en-US" dirty="0" smtClean="0">
                <a:solidFill>
                  <a:schemeClr val="tx1"/>
                </a:solidFill>
              </a:rPr>
              <a:t> points out that:</a:t>
            </a:r>
            <a:endParaRPr lang="en-US" dirty="0">
              <a:solidFill>
                <a:schemeClr val="tx1"/>
              </a:solidFill>
            </a:endParaRPr>
          </a:p>
        </p:txBody>
      </p:sp>
    </p:spTree>
    <p:extLst>
      <p:ext uri="{BB962C8B-B14F-4D97-AF65-F5344CB8AC3E}">
        <p14:creationId xmlns:p14="http://schemas.microsoft.com/office/powerpoint/2010/main" val="4174826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According to Jorge Luis Borges</a:t>
            </a:r>
          </a:p>
          <a:p>
            <a:pPr lvl="1"/>
            <a:r>
              <a:rPr lang="en-US" dirty="0" smtClean="0"/>
              <a:t>Through literature, any writer can be immortalized (phrases like “</a:t>
            </a:r>
            <a:r>
              <a:rPr lang="en-US" dirty="0" err="1" smtClean="0"/>
              <a:t>fulano</a:t>
            </a:r>
            <a:r>
              <a:rPr lang="en-US" dirty="0" smtClean="0"/>
              <a:t> de </a:t>
            </a:r>
            <a:r>
              <a:rPr lang="en-US" dirty="0" err="1" smtClean="0"/>
              <a:t>tal</a:t>
            </a:r>
            <a:r>
              <a:rPr lang="en-US" dirty="0" smtClean="0"/>
              <a:t>” were invented by someone, and now that inventor comes to life when we say repeat what they said or wrote).</a:t>
            </a:r>
            <a:endParaRPr lang="en-US" dirty="0"/>
          </a:p>
          <a:p>
            <a:pPr lvl="1"/>
            <a:r>
              <a:rPr lang="en-US" dirty="0" smtClean="0"/>
              <a:t>When we read the great pieces of literature, Garcia Marquez, Lopez de Vega, Carlos Fuentes, </a:t>
            </a:r>
            <a:r>
              <a:rPr lang="en-US" dirty="0" err="1" smtClean="0"/>
              <a:t>Shakespears</a:t>
            </a:r>
            <a:r>
              <a:rPr lang="en-US" dirty="0" smtClean="0"/>
              <a:t>, those writers, undoubtedly, have become immortalized through their  literary work.</a:t>
            </a:r>
            <a:endParaRPr lang="en-US" dirty="0"/>
          </a:p>
          <a:p>
            <a:pPr marL="0" indent="0">
              <a:buNone/>
            </a:pPr>
            <a:endParaRPr lang="en-US" dirty="0" smtClean="0"/>
          </a:p>
          <a:p>
            <a:r>
              <a:rPr lang="en-US" dirty="0" smtClean="0"/>
              <a:t>Immortality then is possible through collectivism. It is important then for the writer to build an eternal dialog with the reader. The reader must be kept interested! </a:t>
            </a:r>
          </a:p>
          <a:p>
            <a:pPr marL="365760" lvl="1" indent="0">
              <a:buNone/>
            </a:pPr>
            <a:endParaRPr lang="en-US" dirty="0" smtClean="0"/>
          </a:p>
          <a:p>
            <a:pPr marL="365760" lvl="1" indent="0">
              <a:buNone/>
            </a:pPr>
            <a:endParaRPr lang="en-US" dirty="0"/>
          </a:p>
        </p:txBody>
      </p:sp>
      <p:sp>
        <p:nvSpPr>
          <p:cNvPr id="3" name="Title 2"/>
          <p:cNvSpPr>
            <a:spLocks noGrp="1"/>
          </p:cNvSpPr>
          <p:nvPr>
            <p:ph type="title"/>
          </p:nvPr>
        </p:nvSpPr>
        <p:spPr>
          <a:xfrm>
            <a:off x="0" y="152400"/>
            <a:ext cx="9144000" cy="1219200"/>
          </a:xfrm>
        </p:spPr>
        <p:txBody>
          <a:bodyPr>
            <a:normAutofit fontScale="90000"/>
          </a:bodyPr>
          <a:lstStyle/>
          <a:p>
            <a:pPr algn="ctr"/>
            <a:r>
              <a:rPr lang="en-US" dirty="0" smtClean="0">
                <a:solidFill>
                  <a:schemeClr val="tx1"/>
                </a:solidFill>
              </a:rPr>
              <a:t>“Cosmic Immortality is possible with memory”</a:t>
            </a:r>
            <a:endParaRPr lang="en-US" dirty="0">
              <a:solidFill>
                <a:schemeClr val="tx1"/>
              </a:solidFill>
            </a:endParaRPr>
          </a:p>
        </p:txBody>
      </p:sp>
    </p:spTree>
    <p:extLst>
      <p:ext uri="{BB962C8B-B14F-4D97-AF65-F5344CB8AC3E}">
        <p14:creationId xmlns:p14="http://schemas.microsoft.com/office/powerpoint/2010/main" val="29983194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905000"/>
            <a:ext cx="8229600" cy="4572000"/>
          </a:xfrm>
        </p:spPr>
        <p:txBody>
          <a:bodyPr>
            <a:normAutofit lnSpcReduction="10000"/>
          </a:bodyPr>
          <a:lstStyle/>
          <a:p>
            <a:pPr marL="0" indent="0">
              <a:buNone/>
            </a:pPr>
            <a:r>
              <a:rPr lang="en-US" dirty="0" smtClean="0"/>
              <a:t>Adams says:</a:t>
            </a:r>
          </a:p>
          <a:p>
            <a:pPr marL="0" indent="0">
              <a:buNone/>
            </a:pPr>
            <a:r>
              <a:rPr lang="en-US" dirty="0" smtClean="0"/>
              <a:t>“In </a:t>
            </a:r>
            <a:r>
              <a:rPr lang="en-US" i="1" dirty="0" smtClean="0"/>
              <a:t>El </a:t>
            </a:r>
            <a:r>
              <a:rPr lang="en-US" i="1" dirty="0" err="1" smtClean="0"/>
              <a:t>inmortal</a:t>
            </a:r>
            <a:r>
              <a:rPr lang="en-US" dirty="0" smtClean="0"/>
              <a:t>” he [Borges] wants to show  that </a:t>
            </a:r>
            <a:r>
              <a:rPr lang="en-US" dirty="0" err="1" smtClean="0"/>
              <a:t>autorship</a:t>
            </a:r>
            <a:r>
              <a:rPr lang="en-US" dirty="0" smtClean="0"/>
              <a:t> is a matter of multiple identities, that to be an author entails </a:t>
            </a:r>
            <a:r>
              <a:rPr lang="en-US" dirty="0" err="1" smtClean="0"/>
              <a:t>absorving</a:t>
            </a:r>
            <a:r>
              <a:rPr lang="en-US" dirty="0" smtClean="0"/>
              <a:t>, and being absorbed by tradition” (Adam, 125)</a:t>
            </a:r>
          </a:p>
          <a:p>
            <a:pPr marL="0" indent="0">
              <a:buNone/>
            </a:pPr>
            <a:endParaRPr lang="en-US" dirty="0" smtClean="0"/>
          </a:p>
          <a:p>
            <a:pPr marL="0" indent="0">
              <a:buNone/>
            </a:pPr>
            <a:r>
              <a:rPr lang="en-US" dirty="0" err="1" smtClean="0"/>
              <a:t>Jullien</a:t>
            </a:r>
            <a:r>
              <a:rPr lang="en-US" dirty="0" smtClean="0"/>
              <a:t> points out:</a:t>
            </a:r>
          </a:p>
          <a:p>
            <a:pPr marL="0" indent="0">
              <a:buNone/>
            </a:pPr>
            <a:r>
              <a:rPr lang="en-US" dirty="0" smtClean="0"/>
              <a:t>“In becoming an Immortal, the protagonist loses his identity: in becoming a writer, he forsakes his individuality as a man to embrace an impersonal destiny as an author” (</a:t>
            </a:r>
            <a:r>
              <a:rPr lang="en-US" dirty="0" err="1" smtClean="0"/>
              <a:t>Jullien</a:t>
            </a:r>
            <a:r>
              <a:rPr lang="en-US" dirty="0" smtClean="0"/>
              <a:t>, 142)</a:t>
            </a:r>
            <a:endParaRPr lang="en-US" dirty="0"/>
          </a:p>
        </p:txBody>
      </p:sp>
      <p:sp>
        <p:nvSpPr>
          <p:cNvPr id="3" name="Title 2"/>
          <p:cNvSpPr>
            <a:spLocks noGrp="1"/>
          </p:cNvSpPr>
          <p:nvPr>
            <p:ph type="title"/>
          </p:nvPr>
        </p:nvSpPr>
        <p:spPr>
          <a:xfrm>
            <a:off x="457200" y="228600"/>
            <a:ext cx="8229600" cy="1219200"/>
          </a:xfrm>
        </p:spPr>
        <p:txBody>
          <a:bodyPr>
            <a:normAutofit fontScale="90000"/>
          </a:bodyPr>
          <a:lstStyle/>
          <a:p>
            <a:pPr algn="ctr"/>
            <a:r>
              <a:rPr lang="en-US" dirty="0" smtClean="0">
                <a:solidFill>
                  <a:schemeClr val="tx1"/>
                </a:solidFill>
              </a:rPr>
              <a:t>Alfred Mac Adam and Dominique </a:t>
            </a:r>
            <a:r>
              <a:rPr lang="en-US" dirty="0" err="1" smtClean="0">
                <a:solidFill>
                  <a:schemeClr val="tx1"/>
                </a:solidFill>
              </a:rPr>
              <a:t>Jullien</a:t>
            </a:r>
            <a:r>
              <a:rPr lang="en-US" dirty="0" smtClean="0">
                <a:solidFill>
                  <a:schemeClr val="tx1"/>
                </a:solidFill>
              </a:rPr>
              <a:t> contributions to understanding the story</a:t>
            </a:r>
            <a:endParaRPr lang="en-US" dirty="0">
              <a:solidFill>
                <a:schemeClr val="tx1"/>
              </a:solidFill>
            </a:endParaRPr>
          </a:p>
        </p:txBody>
      </p:sp>
    </p:spTree>
    <p:extLst>
      <p:ext uri="{BB962C8B-B14F-4D97-AF65-F5344CB8AC3E}">
        <p14:creationId xmlns:p14="http://schemas.microsoft.com/office/powerpoint/2010/main" val="4142413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algn="ctr"/>
            <a:r>
              <a:rPr lang="en-US" dirty="0" smtClean="0">
                <a:solidFill>
                  <a:schemeClr val="tx1"/>
                </a:solidFill>
              </a:rPr>
              <a:t>How does </a:t>
            </a:r>
            <a:r>
              <a:rPr lang="en-US" dirty="0" err="1" smtClean="0">
                <a:solidFill>
                  <a:schemeClr val="tx1"/>
                </a:solidFill>
              </a:rPr>
              <a:t>Rulfo’s</a:t>
            </a:r>
            <a:r>
              <a:rPr lang="en-US" dirty="0" smtClean="0">
                <a:solidFill>
                  <a:schemeClr val="tx1"/>
                </a:solidFill>
              </a:rPr>
              <a:t> adventures explain Immortality then?</a:t>
            </a:r>
            <a:endParaRPr lang="en-US" dirty="0">
              <a:solidFill>
                <a:schemeClr val="tx1"/>
              </a:solidFill>
            </a:endParaRPr>
          </a:p>
        </p:txBody>
      </p:sp>
      <p:pic>
        <p:nvPicPr>
          <p:cNvPr id="4" name="Picture 3" descr="immortality-quotes.jpg"/>
          <p:cNvPicPr>
            <a:picLocks noChangeAspect="1"/>
          </p:cNvPicPr>
          <p:nvPr/>
        </p:nvPicPr>
        <p:blipFill>
          <a:blip r:embed="rId3" cstate="print"/>
          <a:stretch>
            <a:fillRect/>
          </a:stretch>
        </p:blipFill>
        <p:spPr>
          <a:xfrm>
            <a:off x="1219200" y="1943100"/>
            <a:ext cx="6781800" cy="4229100"/>
          </a:xfrm>
          <a:prstGeom prst="rect">
            <a:avLst/>
          </a:prstGeom>
        </p:spPr>
      </p:pic>
    </p:spTree>
    <p:extLst>
      <p:ext uri="{BB962C8B-B14F-4D97-AF65-F5344CB8AC3E}">
        <p14:creationId xmlns:p14="http://schemas.microsoft.com/office/powerpoint/2010/main" val="5943952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458200" cy="5334000"/>
          </a:xfrm>
        </p:spPr>
        <p:txBody>
          <a:bodyPr>
            <a:normAutofit fontScale="85000" lnSpcReduction="10000"/>
          </a:bodyPr>
          <a:lstStyle/>
          <a:p>
            <a:pPr marL="0" indent="0">
              <a:buNone/>
            </a:pPr>
            <a:r>
              <a:rPr lang="en-US" dirty="0" smtClean="0"/>
              <a:t>“A text is NOT a line of words releasing a single ‘theological’ </a:t>
            </a:r>
            <a:r>
              <a:rPr lang="en-US" dirty="0" err="1" smtClean="0"/>
              <a:t>menaning</a:t>
            </a:r>
            <a:r>
              <a:rPr lang="en-US" dirty="0" smtClean="0"/>
              <a:t> […] but a multidimensional space” (Barthes, 223)</a:t>
            </a:r>
          </a:p>
          <a:p>
            <a:pPr marL="0" indent="0">
              <a:buNone/>
            </a:pPr>
            <a:endParaRPr lang="en-US" dirty="0" smtClean="0"/>
          </a:p>
          <a:p>
            <a:pPr marL="0" indent="0">
              <a:buNone/>
            </a:pPr>
            <a:r>
              <a:rPr lang="en-US" dirty="0" smtClean="0"/>
              <a:t>“Beyond our physical death, there is our memory, and beyond our memory our acts and attitudes” says Borges.</a:t>
            </a:r>
          </a:p>
          <a:p>
            <a:pPr marL="0" indent="0">
              <a:buNone/>
            </a:pPr>
            <a:endParaRPr lang="en-US" dirty="0" smtClean="0"/>
          </a:p>
          <a:p>
            <a:pPr marL="0" indent="0">
              <a:buNone/>
            </a:pPr>
            <a:r>
              <a:rPr lang="en-US" dirty="0" smtClean="0"/>
              <a:t>That is to say, even after our death, our memory will leave is our actions and attitudes have created something of greatness. Borges’ attitudes led him to writing in a way his memory will live for ever!</a:t>
            </a:r>
          </a:p>
          <a:p>
            <a:pPr marL="0" indent="0">
              <a:buNone/>
            </a:pPr>
            <a:endParaRPr lang="en-US" dirty="0" smtClean="0"/>
          </a:p>
          <a:p>
            <a:pPr marL="0" indent="0">
              <a:buNone/>
            </a:pPr>
            <a:r>
              <a:rPr lang="en-US" dirty="0" smtClean="0"/>
              <a:t>Immortality can only be achieved by Language (through literature)</a:t>
            </a:r>
          </a:p>
          <a:p>
            <a:pPr marL="0" indent="0">
              <a:buNone/>
            </a:pPr>
            <a:endParaRPr lang="en-US" dirty="0" smtClean="0"/>
          </a:p>
          <a:p>
            <a:pPr marL="0" indent="0">
              <a:buNone/>
            </a:pPr>
            <a:r>
              <a:rPr lang="en-US" dirty="0" smtClean="0"/>
              <a:t>Language then will manipulate time: a writer becoming immortalized.</a:t>
            </a:r>
            <a:endParaRPr lang="en-US" dirty="0"/>
          </a:p>
        </p:txBody>
      </p:sp>
      <p:sp>
        <p:nvSpPr>
          <p:cNvPr id="3" name="Title 2"/>
          <p:cNvSpPr>
            <a:spLocks noGrp="1"/>
          </p:cNvSpPr>
          <p:nvPr>
            <p:ph type="title"/>
          </p:nvPr>
        </p:nvSpPr>
        <p:spPr/>
        <p:txBody>
          <a:bodyPr>
            <a:normAutofit/>
          </a:bodyPr>
          <a:lstStyle/>
          <a:p>
            <a:pPr algn="ctr"/>
            <a:r>
              <a:rPr lang="en-US" sz="4000" b="1" dirty="0" smtClean="0">
                <a:solidFill>
                  <a:schemeClr val="tx1"/>
                </a:solidFill>
              </a:rPr>
              <a:t>What is Immortality then?</a:t>
            </a:r>
            <a:endParaRPr lang="en-US" sz="4000" b="1" dirty="0">
              <a:solidFill>
                <a:schemeClr val="tx1"/>
              </a:solidFill>
            </a:endParaRPr>
          </a:p>
        </p:txBody>
      </p:sp>
    </p:spTree>
    <p:extLst>
      <p:ext uri="{BB962C8B-B14F-4D97-AF65-F5344CB8AC3E}">
        <p14:creationId xmlns:p14="http://schemas.microsoft.com/office/powerpoint/2010/main" val="2643394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105400"/>
            <a:ext cx="8305800" cy="1752600"/>
          </a:xfrm>
        </p:spPr>
        <p:txBody>
          <a:bodyPr/>
          <a:lstStyle/>
          <a:p>
            <a:r>
              <a:rPr lang="en-US" dirty="0" smtClean="0">
                <a:solidFill>
                  <a:schemeClr val="tx1"/>
                </a:solidFill>
              </a:rPr>
              <a:t>José </a:t>
            </a:r>
            <a:r>
              <a:rPr lang="en-US" dirty="0" err="1" smtClean="0">
                <a:solidFill>
                  <a:schemeClr val="tx1"/>
                </a:solidFill>
              </a:rPr>
              <a:t>Roque</a:t>
            </a:r>
            <a:r>
              <a:rPr lang="en-US" dirty="0" smtClean="0">
                <a:solidFill>
                  <a:schemeClr val="tx1"/>
                </a:solidFill>
              </a:rPr>
              <a:t>  Alfaro Escalante</a:t>
            </a:r>
          </a:p>
          <a:p>
            <a:r>
              <a:rPr lang="en-US" dirty="0" smtClean="0">
                <a:solidFill>
                  <a:schemeClr val="tx1"/>
                </a:solidFill>
              </a:rPr>
              <a:t>Advisors: Dr. </a:t>
            </a:r>
            <a:r>
              <a:rPr lang="en-US" dirty="0" err="1" smtClean="0">
                <a:solidFill>
                  <a:schemeClr val="tx1"/>
                </a:solidFill>
              </a:rPr>
              <a:t>Donaldo</a:t>
            </a:r>
            <a:r>
              <a:rPr lang="en-US" dirty="0" smtClean="0">
                <a:solidFill>
                  <a:schemeClr val="tx1"/>
                </a:solidFill>
              </a:rPr>
              <a:t> </a:t>
            </a:r>
            <a:r>
              <a:rPr lang="en-US" dirty="0" err="1" smtClean="0">
                <a:solidFill>
                  <a:schemeClr val="tx1"/>
                </a:solidFill>
              </a:rPr>
              <a:t>Urioste</a:t>
            </a:r>
            <a:r>
              <a:rPr lang="en-US" dirty="0" smtClean="0">
                <a:solidFill>
                  <a:schemeClr val="tx1"/>
                </a:solidFill>
              </a:rPr>
              <a:t>, Dr. Maria </a:t>
            </a:r>
            <a:r>
              <a:rPr lang="en-US" dirty="0" err="1" smtClean="0">
                <a:solidFill>
                  <a:schemeClr val="tx1"/>
                </a:solidFill>
              </a:rPr>
              <a:t>Zielina</a:t>
            </a:r>
            <a:r>
              <a:rPr lang="en-US" dirty="0" smtClean="0">
                <a:solidFill>
                  <a:schemeClr val="tx1"/>
                </a:solidFill>
              </a:rPr>
              <a:t> and          Dr. Rafael Gomez.</a:t>
            </a:r>
            <a:endParaRPr lang="en-US" dirty="0">
              <a:solidFill>
                <a:schemeClr val="tx1"/>
              </a:solidFill>
            </a:endParaRPr>
          </a:p>
        </p:txBody>
      </p:sp>
      <p:sp>
        <p:nvSpPr>
          <p:cNvPr id="2" name="Title 1"/>
          <p:cNvSpPr>
            <a:spLocks noGrp="1"/>
          </p:cNvSpPr>
          <p:nvPr>
            <p:ph type="ctrTitle"/>
          </p:nvPr>
        </p:nvSpPr>
        <p:spPr>
          <a:xfrm>
            <a:off x="457200" y="2043332"/>
            <a:ext cx="8305800" cy="2985868"/>
          </a:xfrm>
        </p:spPr>
        <p:txBody>
          <a:bodyPr/>
          <a:lstStyle/>
          <a:p>
            <a:r>
              <a:rPr lang="en-US" dirty="0" smtClean="0">
                <a:solidFill>
                  <a:schemeClr val="tx1"/>
                </a:solidFill>
              </a:rPr>
              <a:t>Te concept of Language, Time and Immortality in the short </a:t>
            </a:r>
            <a:r>
              <a:rPr lang="en-US" dirty="0">
                <a:solidFill>
                  <a:schemeClr val="tx1"/>
                </a:solidFill>
              </a:rPr>
              <a:t>s</a:t>
            </a:r>
            <a:r>
              <a:rPr lang="en-US" dirty="0" smtClean="0">
                <a:solidFill>
                  <a:schemeClr val="tx1"/>
                </a:solidFill>
              </a:rPr>
              <a:t>tories by Jorge Luis Borges</a:t>
            </a:r>
            <a:br>
              <a:rPr lang="en-US" dirty="0" smtClean="0">
                <a:solidFill>
                  <a:schemeClr val="tx1"/>
                </a:solidFill>
              </a:rPr>
            </a:br>
            <a:r>
              <a:rPr lang="en-US" dirty="0" smtClean="0">
                <a:solidFill>
                  <a:schemeClr val="tx1"/>
                </a:solidFill>
              </a:rPr>
              <a:t>(“El Sur”, “El Aleph” and “El </a:t>
            </a:r>
            <a:r>
              <a:rPr lang="en-US" dirty="0" err="1" smtClean="0">
                <a:solidFill>
                  <a:schemeClr val="tx1"/>
                </a:solidFill>
              </a:rPr>
              <a:t>Inmortal</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3511812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en-US" dirty="0" smtClean="0"/>
              <a:t>    JORGE LUIS BORGES WAS A GREAT MAN, HIS INFINITE WISDOM OF LITERATURE CREATED A NEW KIND OF LITERARE KNOWN AS “LITERATURE BORGEANA”</a:t>
            </a:r>
          </a:p>
          <a:p>
            <a:pPr>
              <a:buNone/>
            </a:pPr>
            <a:endParaRPr lang="en-US" dirty="0" smtClean="0"/>
          </a:p>
          <a:p>
            <a:r>
              <a:rPr lang="en-US" dirty="0" smtClean="0"/>
              <a:t>Borges changed literature</a:t>
            </a:r>
          </a:p>
          <a:p>
            <a:r>
              <a:rPr lang="en-US" dirty="0" smtClean="0"/>
              <a:t>Borges is one the greatest writer of all time.</a:t>
            </a:r>
          </a:p>
          <a:p>
            <a:r>
              <a:rPr lang="en-US" dirty="0" smtClean="0"/>
              <a:t>Everyone has either read of heard of Borges</a:t>
            </a:r>
          </a:p>
          <a:p>
            <a:r>
              <a:rPr lang="en-US" dirty="0" smtClean="0"/>
              <a:t>Borges is Immortal</a:t>
            </a:r>
          </a:p>
          <a:p>
            <a:endParaRPr lang="en-US" dirty="0"/>
          </a:p>
        </p:txBody>
      </p:sp>
      <p:sp>
        <p:nvSpPr>
          <p:cNvPr id="3" name="Title 2"/>
          <p:cNvSpPr>
            <a:spLocks noGrp="1"/>
          </p:cNvSpPr>
          <p:nvPr>
            <p:ph type="title"/>
          </p:nvPr>
        </p:nvSpPr>
        <p:spPr/>
        <p:txBody>
          <a:bodyPr/>
          <a:lstStyle/>
          <a:p>
            <a:pPr algn="ctr"/>
            <a:r>
              <a:rPr lang="en-US" dirty="0" smtClean="0">
                <a:solidFill>
                  <a:schemeClr val="tx1"/>
                </a:solidFill>
              </a:rPr>
              <a:t>Conclusion</a:t>
            </a:r>
            <a:endParaRPr lang="en-US" dirty="0">
              <a:solidFill>
                <a:schemeClr val="tx1"/>
              </a:solidFill>
            </a:endParaRPr>
          </a:p>
        </p:txBody>
      </p:sp>
    </p:spTree>
    <p:extLst>
      <p:ext uri="{BB962C8B-B14F-4D97-AF65-F5344CB8AC3E}">
        <p14:creationId xmlns:p14="http://schemas.microsoft.com/office/powerpoint/2010/main" val="10526199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228600" y="1447800"/>
            <a:ext cx="8610600" cy="5334000"/>
          </a:xfrm>
        </p:spPr>
        <p:txBody>
          <a:bodyPr>
            <a:normAutofit fontScale="55000" lnSpcReduction="20000"/>
          </a:bodyPr>
          <a:lstStyle/>
          <a:p>
            <a:r>
              <a:rPr lang="es-ES" dirty="0" err="1" smtClean="0"/>
              <a:t>Alazraki</a:t>
            </a:r>
            <a:r>
              <a:rPr lang="es-ES" dirty="0" smtClean="0"/>
              <a:t>, Jaime. La prosa narrativa de Jorge Luis Borges: Temas y Estilo. Madrid, Gredos: 1974.</a:t>
            </a:r>
            <a:endParaRPr lang="en-US" dirty="0" smtClean="0"/>
          </a:p>
          <a:p>
            <a:r>
              <a:rPr lang="es-ES" dirty="0" smtClean="0"/>
              <a:t> </a:t>
            </a:r>
            <a:endParaRPr lang="en-US" dirty="0" smtClean="0"/>
          </a:p>
          <a:p>
            <a:r>
              <a:rPr lang="es-ES" dirty="0" err="1" smtClean="0"/>
              <a:t>Barthes</a:t>
            </a:r>
            <a:r>
              <a:rPr lang="es-ES" dirty="0" smtClean="0"/>
              <a:t>, </a:t>
            </a:r>
            <a:r>
              <a:rPr lang="es-ES" dirty="0" err="1" smtClean="0"/>
              <a:t>Roland</a:t>
            </a:r>
            <a:r>
              <a:rPr lang="es-ES" dirty="0" smtClean="0"/>
              <a:t>. </a:t>
            </a:r>
            <a:r>
              <a:rPr lang="es-ES" u="sng" dirty="0" err="1" smtClean="0"/>
              <a:t>The</a:t>
            </a:r>
            <a:r>
              <a:rPr lang="es-ES" u="sng" dirty="0" smtClean="0"/>
              <a:t> </a:t>
            </a:r>
            <a:r>
              <a:rPr lang="es-ES" u="sng" dirty="0" err="1" smtClean="0"/>
              <a:t>Death</a:t>
            </a:r>
            <a:r>
              <a:rPr lang="es-ES" u="sng" dirty="0" smtClean="0"/>
              <a:t> of </a:t>
            </a:r>
            <a:r>
              <a:rPr lang="es-ES" u="sng" dirty="0" err="1" smtClean="0"/>
              <a:t>the</a:t>
            </a:r>
            <a:r>
              <a:rPr lang="es-ES" u="sng" dirty="0" smtClean="0"/>
              <a:t> </a:t>
            </a:r>
            <a:r>
              <a:rPr lang="es-ES" u="sng" dirty="0" err="1" smtClean="0"/>
              <a:t>Author</a:t>
            </a:r>
            <a:r>
              <a:rPr lang="es-ES" u="sng" dirty="0" smtClean="0"/>
              <a:t>.</a:t>
            </a:r>
            <a:r>
              <a:rPr lang="es-ES" dirty="0" smtClean="0"/>
              <a:t> Ed. David </a:t>
            </a:r>
            <a:r>
              <a:rPr lang="es-ES" dirty="0" err="1" smtClean="0"/>
              <a:t>Finkelstein</a:t>
            </a:r>
            <a:r>
              <a:rPr lang="es-ES" dirty="0" smtClean="0"/>
              <a:t> &amp; </a:t>
            </a:r>
            <a:r>
              <a:rPr lang="es-ES" dirty="0" err="1" smtClean="0"/>
              <a:t>Alistair</a:t>
            </a:r>
            <a:r>
              <a:rPr lang="es-ES" dirty="0" smtClean="0"/>
              <a:t> </a:t>
            </a:r>
            <a:r>
              <a:rPr lang="es-ES" dirty="0" err="1" smtClean="0"/>
              <a:t>McCleery</a:t>
            </a:r>
            <a:r>
              <a:rPr lang="es-ES" dirty="0" smtClean="0"/>
              <a:t>. London, </a:t>
            </a:r>
            <a:r>
              <a:rPr lang="es-ES" dirty="0" err="1" smtClean="0"/>
              <a:t>Routledge</a:t>
            </a:r>
            <a:r>
              <a:rPr lang="es-ES" dirty="0" smtClean="0"/>
              <a:t>: 2002. pp. 221-24</a:t>
            </a:r>
            <a:endParaRPr lang="en-US" dirty="0" smtClean="0"/>
          </a:p>
          <a:p>
            <a:r>
              <a:rPr lang="es-ES" dirty="0" smtClean="0"/>
              <a:t> </a:t>
            </a:r>
            <a:endParaRPr lang="en-US" dirty="0" smtClean="0"/>
          </a:p>
          <a:p>
            <a:r>
              <a:rPr lang="es-ES" dirty="0" smtClean="0"/>
              <a:t>Borges, Jorge Luis. </a:t>
            </a:r>
            <a:r>
              <a:rPr lang="es-ES" u="sng" dirty="0" smtClean="0"/>
              <a:t>Obras Completas I-IV</a:t>
            </a:r>
            <a:r>
              <a:rPr lang="es-ES" dirty="0" smtClean="0"/>
              <a:t>. Ed. Carlos V. Frías. Barcelona, María </a:t>
            </a:r>
            <a:r>
              <a:rPr lang="es-ES" dirty="0" err="1" smtClean="0"/>
              <a:t>Kodama</a:t>
            </a:r>
            <a:r>
              <a:rPr lang="es-ES" dirty="0" smtClean="0"/>
              <a:t> y </a:t>
            </a:r>
            <a:r>
              <a:rPr lang="es-ES" dirty="0" err="1" smtClean="0"/>
              <a:t>Emecé</a:t>
            </a:r>
            <a:r>
              <a:rPr lang="es-ES" dirty="0" smtClean="0"/>
              <a:t> Editores : 1996.</a:t>
            </a:r>
            <a:endParaRPr lang="en-US" dirty="0" smtClean="0"/>
          </a:p>
          <a:p>
            <a:r>
              <a:rPr lang="es-ES" dirty="0" smtClean="0"/>
              <a:t> </a:t>
            </a:r>
            <a:endParaRPr lang="en-US" dirty="0" smtClean="0"/>
          </a:p>
          <a:p>
            <a:r>
              <a:rPr lang="es-ES" dirty="0" smtClean="0"/>
              <a:t>Foucault, Michel. </a:t>
            </a:r>
            <a:r>
              <a:rPr lang="es-ES" u="sng" dirty="0" err="1" smtClean="0"/>
              <a:t>What</a:t>
            </a:r>
            <a:r>
              <a:rPr lang="es-ES" u="sng" dirty="0" smtClean="0"/>
              <a:t> </a:t>
            </a:r>
            <a:r>
              <a:rPr lang="es-ES" u="sng" dirty="0" err="1" smtClean="0"/>
              <a:t>Is</a:t>
            </a:r>
            <a:r>
              <a:rPr lang="es-ES" u="sng" dirty="0" smtClean="0"/>
              <a:t> </a:t>
            </a:r>
            <a:r>
              <a:rPr lang="es-ES" u="sng" dirty="0" err="1" smtClean="0"/>
              <a:t>an</a:t>
            </a:r>
            <a:r>
              <a:rPr lang="es-ES" u="sng" dirty="0" smtClean="0"/>
              <a:t> </a:t>
            </a:r>
            <a:r>
              <a:rPr lang="es-ES" u="sng" dirty="0" err="1" smtClean="0"/>
              <a:t>Author</a:t>
            </a:r>
            <a:r>
              <a:rPr lang="es-ES" u="sng" dirty="0" smtClean="0"/>
              <a:t>?.</a:t>
            </a:r>
            <a:r>
              <a:rPr lang="es-ES" dirty="0" smtClean="0"/>
              <a:t> </a:t>
            </a:r>
            <a:r>
              <a:rPr lang="es-ES" dirty="0" err="1" smtClean="0"/>
              <a:t>The</a:t>
            </a:r>
            <a:r>
              <a:rPr lang="es-ES" dirty="0" smtClean="0"/>
              <a:t> </a:t>
            </a:r>
            <a:r>
              <a:rPr lang="es-ES" dirty="0" err="1" smtClean="0"/>
              <a:t>Book</a:t>
            </a:r>
            <a:r>
              <a:rPr lang="es-ES" dirty="0" smtClean="0"/>
              <a:t> </a:t>
            </a:r>
            <a:r>
              <a:rPr lang="es-ES" dirty="0" err="1" smtClean="0"/>
              <a:t>History</a:t>
            </a:r>
            <a:r>
              <a:rPr lang="es-ES" dirty="0" smtClean="0"/>
              <a:t> Reader. Ed. David </a:t>
            </a:r>
            <a:r>
              <a:rPr lang="es-ES" dirty="0" err="1" smtClean="0"/>
              <a:t>Finkelstein</a:t>
            </a:r>
            <a:r>
              <a:rPr lang="es-ES" dirty="0" smtClean="0"/>
              <a:t> &amp; </a:t>
            </a:r>
            <a:r>
              <a:rPr lang="es-ES" dirty="0" err="1" smtClean="0"/>
              <a:t>Alistair</a:t>
            </a:r>
            <a:r>
              <a:rPr lang="es-ES" dirty="0" smtClean="0"/>
              <a:t> </a:t>
            </a:r>
            <a:r>
              <a:rPr lang="es-ES" dirty="0" err="1" smtClean="0"/>
              <a:t>McCleery</a:t>
            </a:r>
            <a:r>
              <a:rPr lang="es-ES" dirty="0" smtClean="0"/>
              <a:t>. London, </a:t>
            </a:r>
            <a:r>
              <a:rPr lang="es-ES" dirty="0" err="1" smtClean="0"/>
              <a:t>Routledge</a:t>
            </a:r>
            <a:r>
              <a:rPr lang="es-ES" dirty="0" smtClean="0"/>
              <a:t>: 2002. pp. 225-230</a:t>
            </a:r>
            <a:endParaRPr lang="en-US" dirty="0" smtClean="0"/>
          </a:p>
          <a:p>
            <a:r>
              <a:rPr lang="es-ES" dirty="0" smtClean="0"/>
              <a:t> </a:t>
            </a:r>
            <a:endParaRPr lang="en-US" dirty="0" smtClean="0"/>
          </a:p>
          <a:p>
            <a:r>
              <a:rPr lang="es-ES" dirty="0" err="1" smtClean="0"/>
              <a:t>Jullien</a:t>
            </a:r>
            <a:r>
              <a:rPr lang="es-ES" dirty="0" smtClean="0"/>
              <a:t>, Dominique. </a:t>
            </a:r>
            <a:r>
              <a:rPr lang="es-ES" u="sng" dirty="0" err="1" smtClean="0"/>
              <a:t>Biography</a:t>
            </a:r>
            <a:r>
              <a:rPr lang="es-ES" u="sng" dirty="0" smtClean="0"/>
              <a:t> of </a:t>
            </a:r>
            <a:r>
              <a:rPr lang="es-ES" u="sng" dirty="0" err="1" smtClean="0"/>
              <a:t>an</a:t>
            </a:r>
            <a:r>
              <a:rPr lang="es-ES" u="sng" dirty="0" smtClean="0"/>
              <a:t> </a:t>
            </a:r>
            <a:r>
              <a:rPr lang="es-ES" u="sng" dirty="0" err="1" smtClean="0"/>
              <a:t>Immortal</a:t>
            </a:r>
            <a:r>
              <a:rPr lang="es-ES" dirty="0" smtClean="0"/>
              <a:t>. Madrid, Madrid: 1995. pp. 136-59</a:t>
            </a:r>
            <a:endParaRPr lang="en-US" dirty="0" smtClean="0"/>
          </a:p>
          <a:p>
            <a:r>
              <a:rPr lang="es-ES" dirty="0" smtClean="0"/>
              <a:t>Koch, Dolores M. </a:t>
            </a:r>
            <a:r>
              <a:rPr lang="es-ES" u="sng" dirty="0" smtClean="0"/>
              <a:t>Borges y Unamuno: Convergencias y divergencias</a:t>
            </a:r>
            <a:r>
              <a:rPr lang="es-ES" dirty="0" smtClean="0"/>
              <a:t>. Barcelona, Cuadernos Hispanoamericanos: 1984. pp. 113-22</a:t>
            </a:r>
            <a:endParaRPr lang="en-US" dirty="0" smtClean="0"/>
          </a:p>
          <a:p>
            <a:r>
              <a:rPr lang="es-ES" dirty="0" err="1" smtClean="0"/>
              <a:t>Levine</a:t>
            </a:r>
            <a:r>
              <a:rPr lang="es-ES" dirty="0" smtClean="0"/>
              <a:t>, Michael P. </a:t>
            </a:r>
            <a:r>
              <a:rPr lang="es-ES" u="sng" dirty="0" err="1" smtClean="0"/>
              <a:t>Pantheism</a:t>
            </a:r>
            <a:r>
              <a:rPr lang="es-ES" u="sng" dirty="0" smtClean="0"/>
              <a:t>: A Non-</a:t>
            </a:r>
            <a:r>
              <a:rPr lang="es-ES" u="sng" dirty="0" err="1" smtClean="0"/>
              <a:t>Theistic</a:t>
            </a:r>
            <a:r>
              <a:rPr lang="es-ES" u="sng" dirty="0" smtClean="0"/>
              <a:t> Concept of </a:t>
            </a:r>
            <a:r>
              <a:rPr lang="es-ES" u="sng" dirty="0" err="1" smtClean="0"/>
              <a:t>Deity</a:t>
            </a:r>
            <a:r>
              <a:rPr lang="es-ES" dirty="0" smtClean="0"/>
              <a:t>. London, </a:t>
            </a:r>
            <a:r>
              <a:rPr lang="es-ES" dirty="0" err="1" smtClean="0"/>
              <a:t>Routledge</a:t>
            </a:r>
            <a:r>
              <a:rPr lang="es-ES" dirty="0" smtClean="0"/>
              <a:t>: 1994. </a:t>
            </a:r>
            <a:endParaRPr lang="en-US" dirty="0" smtClean="0"/>
          </a:p>
          <a:p>
            <a:r>
              <a:rPr lang="es-ES" dirty="0" smtClean="0"/>
              <a:t>Mac Adam, Alfred. </a:t>
            </a:r>
            <a:r>
              <a:rPr lang="es-ES" u="sng" dirty="0" smtClean="0"/>
              <a:t>Machado de </a:t>
            </a:r>
            <a:r>
              <a:rPr lang="es-ES" u="sng" dirty="0" err="1" smtClean="0"/>
              <a:t>Assis</a:t>
            </a:r>
            <a:r>
              <a:rPr lang="es-ES" u="sng" dirty="0" smtClean="0"/>
              <a:t> and Jorge Luis Borges: </a:t>
            </a:r>
            <a:r>
              <a:rPr lang="es-ES" u="sng" dirty="0" err="1" smtClean="0"/>
              <a:t>Immortality</a:t>
            </a:r>
            <a:r>
              <a:rPr lang="es-ES" u="sng" dirty="0" smtClean="0"/>
              <a:t> and </a:t>
            </a:r>
            <a:r>
              <a:rPr lang="es-ES" u="sng" dirty="0" err="1" smtClean="0"/>
              <a:t>Its</a:t>
            </a:r>
            <a:r>
              <a:rPr lang="es-ES" u="sng" dirty="0" smtClean="0"/>
              <a:t> </a:t>
            </a:r>
            <a:r>
              <a:rPr lang="es-ES" u="sng" dirty="0" err="1" smtClean="0"/>
              <a:t>Discontents</a:t>
            </a:r>
            <a:r>
              <a:rPr lang="es-ES" dirty="0" smtClean="0"/>
              <a:t>, </a:t>
            </a:r>
            <a:r>
              <a:rPr lang="es-ES" dirty="0" err="1" smtClean="0"/>
              <a:t>Hispanic</a:t>
            </a:r>
            <a:r>
              <a:rPr lang="es-ES" dirty="0" smtClean="0"/>
              <a:t> </a:t>
            </a:r>
            <a:r>
              <a:rPr lang="es-ES" dirty="0" err="1" smtClean="0"/>
              <a:t>Review</a:t>
            </a:r>
            <a:r>
              <a:rPr lang="es-ES" dirty="0" smtClean="0"/>
              <a:t>: 2000. pp.115-29</a:t>
            </a:r>
            <a:endParaRPr lang="en-US" dirty="0" smtClean="0"/>
          </a:p>
          <a:p>
            <a:r>
              <a:rPr lang="es-ES" dirty="0" smtClean="0"/>
              <a:t>Ribas, Pedro. </a:t>
            </a:r>
            <a:r>
              <a:rPr lang="es-ES" u="sng" dirty="0" smtClean="0"/>
              <a:t>El </a:t>
            </a:r>
            <a:r>
              <a:rPr lang="es-ES" u="sng" dirty="0" err="1" smtClean="0"/>
              <a:t>Volksgeist</a:t>
            </a:r>
            <a:r>
              <a:rPr lang="es-ES" u="sng" dirty="0" smtClean="0"/>
              <a:t> de Hegel y la intrahistoria de Unamuno, Cuadernos de la cátedra de Miguel de Unamuno XXI.</a:t>
            </a:r>
            <a:r>
              <a:rPr lang="es-ES" dirty="0" smtClean="0"/>
              <a:t> Salamanca, Facultad de Filosofía y Letras de la Universidad de Salamanca:1991. pp. 23-33</a:t>
            </a:r>
            <a:endParaRPr lang="en-US" dirty="0" smtClean="0"/>
          </a:p>
          <a:p>
            <a:r>
              <a:rPr lang="es-ES" dirty="0" smtClean="0"/>
              <a:t>Rodríguez-Carranza, Luz. </a:t>
            </a:r>
            <a:r>
              <a:rPr lang="es-ES" u="sng" dirty="0" smtClean="0"/>
              <a:t>De la memoria al olvido: Borges y la inmortalidad</a:t>
            </a:r>
            <a:r>
              <a:rPr lang="es-ES" dirty="0" smtClean="0"/>
              <a:t>. Ed. Patrick </a:t>
            </a:r>
            <a:r>
              <a:rPr lang="es-ES" dirty="0" err="1" smtClean="0"/>
              <a:t>Collard</a:t>
            </a:r>
            <a:r>
              <a:rPr lang="es-ES" dirty="0" smtClean="0"/>
              <a:t>. Ginebra, </a:t>
            </a:r>
            <a:r>
              <a:rPr lang="es-ES" dirty="0" err="1" smtClean="0"/>
              <a:t>Librairie</a:t>
            </a:r>
            <a:r>
              <a:rPr lang="es-ES" dirty="0" smtClean="0"/>
              <a:t> DROZ: 1994. pp. 225-35</a:t>
            </a:r>
            <a:endParaRPr lang="en-US" dirty="0" smtClean="0"/>
          </a:p>
          <a:p>
            <a:r>
              <a:rPr lang="es-ES" dirty="0" err="1" smtClean="0"/>
              <a:t>Woodall</a:t>
            </a:r>
            <a:r>
              <a:rPr lang="es-ES" dirty="0" smtClean="0"/>
              <a:t>, James. </a:t>
            </a:r>
            <a:r>
              <a:rPr lang="es-ES" u="sng" dirty="0" err="1" smtClean="0"/>
              <a:t>The</a:t>
            </a:r>
            <a:r>
              <a:rPr lang="es-ES" u="sng" dirty="0" smtClean="0"/>
              <a:t> </a:t>
            </a:r>
            <a:r>
              <a:rPr lang="es-ES" u="sng" dirty="0" err="1" smtClean="0"/>
              <a:t>Man</a:t>
            </a:r>
            <a:r>
              <a:rPr lang="es-ES" u="sng" dirty="0" smtClean="0"/>
              <a:t> in </a:t>
            </a:r>
            <a:r>
              <a:rPr lang="es-ES" u="sng" dirty="0" err="1" smtClean="0"/>
              <a:t>the</a:t>
            </a:r>
            <a:r>
              <a:rPr lang="es-ES" u="sng" dirty="0" smtClean="0"/>
              <a:t> </a:t>
            </a:r>
            <a:r>
              <a:rPr lang="es-ES" u="sng" dirty="0" err="1" smtClean="0"/>
              <a:t>Mirror</a:t>
            </a:r>
            <a:r>
              <a:rPr lang="es-ES" u="sng" dirty="0" smtClean="0"/>
              <a:t> of </a:t>
            </a:r>
            <a:r>
              <a:rPr lang="es-ES" u="sng" dirty="0" err="1" smtClean="0"/>
              <a:t>the</a:t>
            </a:r>
            <a:r>
              <a:rPr lang="es-ES" u="sng" dirty="0" smtClean="0"/>
              <a:t> </a:t>
            </a:r>
            <a:r>
              <a:rPr lang="es-ES" u="sng" dirty="0" err="1" smtClean="0"/>
              <a:t>Book</a:t>
            </a:r>
            <a:r>
              <a:rPr lang="es-ES" u="sng" dirty="0" smtClean="0"/>
              <a:t>: A </a:t>
            </a:r>
            <a:r>
              <a:rPr lang="es-ES" u="sng" dirty="0" err="1" smtClean="0"/>
              <a:t>Life</a:t>
            </a:r>
            <a:r>
              <a:rPr lang="es-ES" u="sng" dirty="0" smtClean="0"/>
              <a:t> of Jorge Luis Borges</a:t>
            </a:r>
            <a:r>
              <a:rPr lang="es-ES" dirty="0" smtClean="0"/>
              <a:t>. London, </a:t>
            </a:r>
            <a:r>
              <a:rPr lang="es-ES" dirty="0" err="1" smtClean="0"/>
              <a:t>Hodder</a:t>
            </a:r>
            <a:r>
              <a:rPr lang="es-ES" dirty="0" smtClean="0"/>
              <a:t> &amp; </a:t>
            </a:r>
            <a:r>
              <a:rPr lang="es-ES" dirty="0" err="1" smtClean="0"/>
              <a:t>Stoughton</a:t>
            </a:r>
            <a:r>
              <a:rPr lang="es-ES" dirty="0" smtClean="0"/>
              <a:t>: 1996.</a:t>
            </a:r>
            <a:endParaRPr lang="en-US" dirty="0" smtClean="0"/>
          </a:p>
          <a:p>
            <a:endParaRPr lang="en-US" dirty="0"/>
          </a:p>
        </p:txBody>
      </p:sp>
      <p:sp>
        <p:nvSpPr>
          <p:cNvPr id="3" name="Title 2"/>
          <p:cNvSpPr>
            <a:spLocks noGrp="1"/>
          </p:cNvSpPr>
          <p:nvPr>
            <p:ph type="title"/>
          </p:nvPr>
        </p:nvSpPr>
        <p:spPr/>
        <p:txBody>
          <a:bodyPr/>
          <a:lstStyle/>
          <a:p>
            <a:pPr algn="ctr"/>
            <a:r>
              <a:rPr lang="en-US" dirty="0" smtClean="0">
                <a:solidFill>
                  <a:schemeClr val="tx1"/>
                </a:solidFill>
              </a:rPr>
              <a:t>References:</a:t>
            </a:r>
            <a:endParaRPr lang="en-US" dirty="0">
              <a:solidFill>
                <a:schemeClr val="tx1"/>
              </a:solidFill>
            </a:endParaRPr>
          </a:p>
        </p:txBody>
      </p:sp>
    </p:spTree>
    <p:extLst>
      <p:ext uri="{BB962C8B-B14F-4D97-AF65-F5344CB8AC3E}">
        <p14:creationId xmlns:p14="http://schemas.microsoft.com/office/powerpoint/2010/main" val="3536454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0" indent="0">
              <a:buNone/>
            </a:pPr>
            <a:r>
              <a:rPr lang="en-US" dirty="0" smtClean="0"/>
              <a:t>Almighty GOD</a:t>
            </a:r>
          </a:p>
          <a:p>
            <a:pPr marL="0" indent="0">
              <a:buNone/>
            </a:pPr>
            <a:endParaRPr lang="en-US" dirty="0" smtClean="0"/>
          </a:p>
          <a:p>
            <a:pPr marL="0" indent="0">
              <a:buNone/>
            </a:pPr>
            <a:r>
              <a:rPr lang="en-US" dirty="0" smtClean="0"/>
              <a:t>Dr. </a:t>
            </a:r>
            <a:r>
              <a:rPr lang="en-US" dirty="0" err="1" smtClean="0"/>
              <a:t>Urioste</a:t>
            </a:r>
            <a:r>
              <a:rPr lang="en-US" dirty="0" smtClean="0"/>
              <a:t>, Dr. </a:t>
            </a:r>
            <a:r>
              <a:rPr lang="en-US" dirty="0" err="1" smtClean="0"/>
              <a:t>Zielina</a:t>
            </a:r>
            <a:r>
              <a:rPr lang="en-US" dirty="0" smtClean="0"/>
              <a:t>, Dr. Gomez and Dr. </a:t>
            </a:r>
            <a:r>
              <a:rPr lang="en-US" dirty="0" err="1" smtClean="0"/>
              <a:t>Arrizabalaga</a:t>
            </a:r>
            <a:endParaRPr lang="en-US" dirty="0" smtClean="0"/>
          </a:p>
          <a:p>
            <a:pPr marL="0" indent="0">
              <a:buNone/>
            </a:pPr>
            <a:r>
              <a:rPr lang="en-US" dirty="0" smtClean="0"/>
              <a:t/>
            </a:r>
            <a:br>
              <a:rPr lang="en-US" dirty="0" smtClean="0"/>
            </a:br>
            <a:r>
              <a:rPr lang="en-US" dirty="0" smtClean="0"/>
              <a:t>My parents:</a:t>
            </a:r>
            <a:br>
              <a:rPr lang="en-US" dirty="0" smtClean="0"/>
            </a:br>
            <a:r>
              <a:rPr lang="en-US" dirty="0" smtClean="0"/>
              <a:t>Magdalena de Alfaro</a:t>
            </a:r>
            <a:br>
              <a:rPr lang="en-US" dirty="0" smtClean="0"/>
            </a:br>
            <a:r>
              <a:rPr lang="en-US" dirty="0" err="1" smtClean="0"/>
              <a:t>Roque</a:t>
            </a:r>
            <a:r>
              <a:rPr lang="en-US" dirty="0" smtClean="0"/>
              <a:t> Alfaro</a:t>
            </a:r>
          </a:p>
          <a:p>
            <a:pPr marL="0" indent="0">
              <a:buNone/>
            </a:pPr>
            <a:endParaRPr lang="en-US" dirty="0" smtClean="0"/>
          </a:p>
          <a:p>
            <a:pPr marL="0" indent="0">
              <a:buNone/>
            </a:pPr>
            <a:r>
              <a:rPr lang="en-US" dirty="0" smtClean="0"/>
              <a:t>My friends</a:t>
            </a:r>
            <a:br>
              <a:rPr lang="en-US" dirty="0" smtClean="0"/>
            </a:br>
            <a:r>
              <a:rPr lang="en-US" dirty="0" smtClean="0"/>
              <a:t/>
            </a:r>
            <a:br>
              <a:rPr lang="en-US" dirty="0" smtClean="0"/>
            </a:br>
            <a:r>
              <a:rPr lang="es-ES" sz="1800" i="1" dirty="0" smtClean="0"/>
              <a:t>“Vive como si fueras a morir mañana, aprende como si fueras a vivir para siempre”</a:t>
            </a:r>
            <a:endParaRPr lang="en-US" dirty="0" smtClean="0"/>
          </a:p>
        </p:txBody>
      </p:sp>
      <p:sp>
        <p:nvSpPr>
          <p:cNvPr id="3" name="Title 2"/>
          <p:cNvSpPr>
            <a:spLocks noGrp="1"/>
          </p:cNvSpPr>
          <p:nvPr>
            <p:ph type="title"/>
          </p:nvPr>
        </p:nvSpPr>
        <p:spPr/>
        <p:txBody>
          <a:bodyPr/>
          <a:lstStyle/>
          <a:p>
            <a:pPr algn="ctr"/>
            <a:r>
              <a:rPr lang="en-US" dirty="0" smtClean="0">
                <a:solidFill>
                  <a:schemeClr val="tx1"/>
                </a:solidFill>
              </a:rPr>
              <a:t>Acknowledgments </a:t>
            </a:r>
            <a:endParaRPr lang="en-US" dirty="0">
              <a:solidFill>
                <a:schemeClr val="tx1"/>
              </a:solidFill>
            </a:endParaRPr>
          </a:p>
        </p:txBody>
      </p:sp>
    </p:spTree>
    <p:extLst>
      <p:ext uri="{BB962C8B-B14F-4D97-AF65-F5344CB8AC3E}">
        <p14:creationId xmlns:p14="http://schemas.microsoft.com/office/powerpoint/2010/main" val="2742955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1219200"/>
            <a:ext cx="8229600" cy="5334000"/>
          </a:xfrm>
        </p:spPr>
        <p:txBody>
          <a:bodyPr>
            <a:noAutofit/>
          </a:bodyPr>
          <a:lstStyle/>
          <a:p>
            <a:pPr marL="0" indent="0" algn="ctr">
              <a:buNone/>
            </a:pPr>
            <a:r>
              <a:rPr lang="en-US" sz="40000" dirty="0" smtClean="0"/>
              <a:t>?</a:t>
            </a:r>
            <a:endParaRPr lang="en-US" sz="40000" dirty="0"/>
          </a:p>
        </p:txBody>
      </p:sp>
    </p:spTree>
    <p:extLst>
      <p:ext uri="{BB962C8B-B14F-4D97-AF65-F5344CB8AC3E}">
        <p14:creationId xmlns:p14="http://schemas.microsoft.com/office/powerpoint/2010/main" val="24048677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438400"/>
            <a:ext cx="8229600" cy="1219200"/>
          </a:xfrm>
        </p:spPr>
        <p:txBody>
          <a:bodyPr>
            <a:noAutofit/>
          </a:bodyPr>
          <a:lstStyle/>
          <a:p>
            <a:pPr algn="ctr"/>
            <a:r>
              <a:rPr lang="en-US" sz="8800" dirty="0" smtClean="0"/>
              <a:t>THANK YOU!</a:t>
            </a:r>
            <a:endParaRPr lang="en-US" sz="8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0">
              <a:buClr>
                <a:srgbClr val="F3A447"/>
              </a:buClr>
            </a:pPr>
            <a:r>
              <a:rPr lang="en-US" dirty="0" smtClean="0"/>
              <a:t>Borges’ Literature encompasses  philosophical and metaphysical themes: </a:t>
            </a:r>
            <a:endParaRPr lang="en-US" dirty="0"/>
          </a:p>
          <a:p>
            <a:pPr lvl="1">
              <a:buClr>
                <a:srgbClr val="F3A447">
                  <a:shade val="75000"/>
                </a:srgbClr>
              </a:buClr>
            </a:pPr>
            <a:r>
              <a:rPr lang="en-US" dirty="0" smtClean="0">
                <a:solidFill>
                  <a:schemeClr val="tx1"/>
                </a:solidFill>
              </a:rPr>
              <a:t>The concepts of Language, Time, Immortality , </a:t>
            </a:r>
            <a:r>
              <a:rPr lang="en-US" dirty="0">
                <a:solidFill>
                  <a:schemeClr val="tx1"/>
                </a:solidFill>
              </a:rPr>
              <a:t>etc.</a:t>
            </a:r>
          </a:p>
          <a:p>
            <a:pPr marL="0" indent="0">
              <a:buNone/>
            </a:pPr>
            <a:endParaRPr lang="en-US" dirty="0" smtClean="0"/>
          </a:p>
          <a:p>
            <a:r>
              <a:rPr lang="en-US" dirty="0" smtClean="0"/>
              <a:t>The philosophical concept of Language alter Time and Immortality (through literature, all writers become Immortals)</a:t>
            </a:r>
          </a:p>
          <a:p>
            <a:pPr lvl="1"/>
            <a:r>
              <a:rPr lang="en-US" dirty="0" smtClean="0"/>
              <a:t>Is it possible to become immortals through literature?</a:t>
            </a:r>
            <a:endParaRPr lang="en-US" dirty="0"/>
          </a:p>
          <a:p>
            <a:pPr marL="365760" lvl="1" indent="0">
              <a:buNone/>
            </a:pPr>
            <a:endParaRPr lang="en-US" dirty="0" smtClean="0"/>
          </a:p>
        </p:txBody>
      </p:sp>
      <p:sp>
        <p:nvSpPr>
          <p:cNvPr id="3" name="Title 2"/>
          <p:cNvSpPr>
            <a:spLocks noGrp="1"/>
          </p:cNvSpPr>
          <p:nvPr>
            <p:ph type="title"/>
          </p:nvPr>
        </p:nvSpPr>
        <p:spPr/>
        <p:txBody>
          <a:bodyPr/>
          <a:lstStyle/>
          <a:p>
            <a:pPr algn="ctr"/>
            <a:r>
              <a:rPr lang="en-US" dirty="0" smtClean="0">
                <a:solidFill>
                  <a:schemeClr val="tx1"/>
                </a:solidFill>
              </a:rPr>
              <a:t>Significance of Study</a:t>
            </a:r>
            <a:endParaRPr lang="en-US" dirty="0">
              <a:solidFill>
                <a:schemeClr val="tx1"/>
              </a:solidFill>
            </a:endParaRPr>
          </a:p>
        </p:txBody>
      </p:sp>
    </p:spTree>
    <p:extLst>
      <p:ext uri="{BB962C8B-B14F-4D97-AF65-F5344CB8AC3E}">
        <p14:creationId xmlns:p14="http://schemas.microsoft.com/office/powerpoint/2010/main" val="464851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The literary works of </a:t>
            </a:r>
            <a:r>
              <a:rPr lang="en-US" dirty="0" smtClean="0"/>
              <a:t>Jorge Luis Borges, </a:t>
            </a:r>
            <a:r>
              <a:rPr lang="en-US" dirty="0"/>
              <a:t>one of the most influential authors of </a:t>
            </a:r>
            <a:r>
              <a:rPr lang="en-US" dirty="0" smtClean="0"/>
              <a:t>20th </a:t>
            </a:r>
            <a:r>
              <a:rPr lang="en-US" dirty="0"/>
              <a:t>century Hispano-American narrative, treats </a:t>
            </a:r>
            <a:r>
              <a:rPr lang="en-US" dirty="0" smtClean="0"/>
              <a:t> complex philosophical and metaphysical themes </a:t>
            </a:r>
            <a:r>
              <a:rPr lang="en-US" dirty="0"/>
              <a:t>that </a:t>
            </a:r>
            <a:r>
              <a:rPr lang="en-US" dirty="0" smtClean="0"/>
              <a:t>reveals an ceaseless dialog between the reader and the writer. </a:t>
            </a:r>
            <a:r>
              <a:rPr lang="en-US" dirty="0"/>
              <a:t>Themes such as: </a:t>
            </a:r>
            <a:r>
              <a:rPr lang="en-US" dirty="0" smtClean="0"/>
              <a:t>Language, Time and Immortality are obvious in Borges’ Literature.</a:t>
            </a:r>
          </a:p>
          <a:p>
            <a:endParaRPr lang="en-US" dirty="0"/>
          </a:p>
          <a:p>
            <a:r>
              <a:rPr lang="en-US" dirty="0"/>
              <a:t>The purpose of this capstone project is to demonstrate how </a:t>
            </a:r>
            <a:r>
              <a:rPr lang="en-US" dirty="0" smtClean="0"/>
              <a:t>Borges ventures us into the complexity of philosophy and metaphysics in three </a:t>
            </a:r>
            <a:r>
              <a:rPr lang="en-US" dirty="0"/>
              <a:t>short stories by </a:t>
            </a:r>
            <a:r>
              <a:rPr lang="en-US" dirty="0" smtClean="0"/>
              <a:t>Jorge Luis Borges: “El </a:t>
            </a:r>
            <a:r>
              <a:rPr lang="en-US" dirty="0" err="1" smtClean="0"/>
              <a:t>sur</a:t>
            </a:r>
            <a:r>
              <a:rPr lang="en-US" dirty="0" smtClean="0"/>
              <a:t>”, “El aleph”, and “El </a:t>
            </a:r>
            <a:r>
              <a:rPr lang="en-US" dirty="0" err="1" smtClean="0"/>
              <a:t>inmortal</a:t>
            </a:r>
            <a:r>
              <a:rPr lang="en-US" dirty="0" smtClean="0"/>
              <a:t>”, </a:t>
            </a:r>
            <a:r>
              <a:rPr lang="en-US" dirty="0"/>
              <a:t>reveal </a:t>
            </a:r>
            <a:r>
              <a:rPr lang="en-US" dirty="0" smtClean="0"/>
              <a:t>an obsession to examine and disclose the connection between  language, time and immortality. </a:t>
            </a:r>
            <a:endParaRPr lang="en-US" dirty="0"/>
          </a:p>
          <a:p>
            <a:endParaRPr lang="en-US" dirty="0"/>
          </a:p>
        </p:txBody>
      </p:sp>
      <p:sp>
        <p:nvSpPr>
          <p:cNvPr id="3" name="Title 2"/>
          <p:cNvSpPr>
            <a:spLocks noGrp="1"/>
          </p:cNvSpPr>
          <p:nvPr>
            <p:ph type="title"/>
          </p:nvPr>
        </p:nvSpPr>
        <p:spPr/>
        <p:txBody>
          <a:bodyPr/>
          <a:lstStyle/>
          <a:p>
            <a:pPr algn="ctr"/>
            <a:r>
              <a:rPr lang="en-US" dirty="0" smtClean="0">
                <a:solidFill>
                  <a:schemeClr val="tx1"/>
                </a:solidFill>
              </a:rPr>
              <a:t>Abstract</a:t>
            </a:r>
            <a:endParaRPr lang="en-US" dirty="0">
              <a:solidFill>
                <a:schemeClr val="tx1"/>
              </a:solidFill>
            </a:endParaRPr>
          </a:p>
        </p:txBody>
      </p:sp>
    </p:spTree>
    <p:extLst>
      <p:ext uri="{BB962C8B-B14F-4D97-AF65-F5344CB8AC3E}">
        <p14:creationId xmlns:p14="http://schemas.microsoft.com/office/powerpoint/2010/main" val="31884254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5105400"/>
          </a:xfrm>
        </p:spPr>
        <p:txBody>
          <a:bodyPr>
            <a:normAutofit fontScale="92500" lnSpcReduction="20000"/>
          </a:bodyPr>
          <a:lstStyle/>
          <a:p>
            <a:r>
              <a:rPr lang="es-MX" dirty="0" smtClean="0"/>
              <a:t>Jorge Luis Borges</a:t>
            </a:r>
          </a:p>
          <a:p>
            <a:pPr lvl="1"/>
            <a:r>
              <a:rPr lang="es-MX" sz="2600" dirty="0" err="1" smtClean="0"/>
              <a:t>Biography</a:t>
            </a:r>
            <a:endParaRPr lang="es-MX" sz="2600" dirty="0" smtClean="0"/>
          </a:p>
          <a:p>
            <a:pPr lvl="1"/>
            <a:r>
              <a:rPr lang="es-MX" sz="2600" dirty="0" err="1" smtClean="0"/>
              <a:t>Literary</a:t>
            </a:r>
            <a:r>
              <a:rPr lang="es-MX" sz="2600" dirty="0" smtClean="0"/>
              <a:t> </a:t>
            </a:r>
            <a:r>
              <a:rPr lang="es-MX" sz="2600" dirty="0" err="1" smtClean="0"/>
              <a:t>works</a:t>
            </a:r>
            <a:endParaRPr lang="es-MX" sz="2600" dirty="0" smtClean="0"/>
          </a:p>
          <a:p>
            <a:pPr lvl="1"/>
            <a:r>
              <a:rPr lang="es-MX" sz="2600" dirty="0" err="1" smtClean="0"/>
              <a:t>Characteristics</a:t>
            </a:r>
            <a:endParaRPr lang="es-MX" sz="2600" dirty="0"/>
          </a:p>
          <a:p>
            <a:r>
              <a:rPr lang="es-MX" dirty="0" smtClean="0"/>
              <a:t>Fritz </a:t>
            </a:r>
            <a:r>
              <a:rPr lang="es-MX" dirty="0" err="1" smtClean="0"/>
              <a:t>Mauthner</a:t>
            </a:r>
            <a:r>
              <a:rPr lang="es-MX" dirty="0" smtClean="0"/>
              <a:t> and </a:t>
            </a:r>
            <a:r>
              <a:rPr lang="es-MX" dirty="0" err="1" smtClean="0"/>
              <a:t>philosophy</a:t>
            </a:r>
            <a:endParaRPr lang="es-MX" dirty="0"/>
          </a:p>
          <a:p>
            <a:r>
              <a:rPr lang="es-MX" i="1" dirty="0" smtClean="0"/>
              <a:t>El inmortal (</a:t>
            </a:r>
            <a:r>
              <a:rPr lang="es-MX" i="1" dirty="0" err="1" smtClean="0"/>
              <a:t>analysis</a:t>
            </a:r>
            <a:r>
              <a:rPr lang="es-MX" i="1" dirty="0" smtClean="0"/>
              <a:t>)</a:t>
            </a:r>
          </a:p>
          <a:p>
            <a:pPr lvl="1"/>
            <a:r>
              <a:rPr lang="es-MX" sz="2600" dirty="0" err="1" smtClean="0"/>
              <a:t>The</a:t>
            </a:r>
            <a:r>
              <a:rPr lang="es-MX" sz="2600" dirty="0" smtClean="0"/>
              <a:t> </a:t>
            </a:r>
            <a:r>
              <a:rPr lang="es-MX" sz="2600" dirty="0" err="1" smtClean="0"/>
              <a:t>language</a:t>
            </a:r>
            <a:r>
              <a:rPr lang="es-MX" sz="2600" dirty="0" smtClean="0"/>
              <a:t> </a:t>
            </a:r>
          </a:p>
          <a:p>
            <a:pPr lvl="1"/>
            <a:r>
              <a:rPr lang="es-MX" sz="2600" dirty="0" smtClean="0"/>
              <a:t>Time</a:t>
            </a:r>
          </a:p>
          <a:p>
            <a:pPr lvl="1"/>
            <a:r>
              <a:rPr lang="es-MX" sz="2600" dirty="0" err="1" smtClean="0"/>
              <a:t>Language</a:t>
            </a:r>
            <a:endParaRPr lang="es-MX" sz="2600" dirty="0"/>
          </a:p>
          <a:p>
            <a:pPr>
              <a:buNone/>
            </a:pPr>
            <a:r>
              <a:rPr lang="es-MX" dirty="0" smtClean="0"/>
              <a:t>*</a:t>
            </a:r>
            <a:r>
              <a:rPr lang="es-MX" dirty="0" err="1" smtClean="0"/>
              <a:t>Side</a:t>
            </a:r>
            <a:r>
              <a:rPr lang="es-MX" dirty="0" smtClean="0"/>
              <a:t> note </a:t>
            </a:r>
            <a:r>
              <a:rPr lang="es-MX" dirty="0" err="1" smtClean="0"/>
              <a:t>on</a:t>
            </a:r>
            <a:r>
              <a:rPr lang="es-MX" dirty="0" smtClean="0"/>
              <a:t> “El inmortal”</a:t>
            </a:r>
          </a:p>
          <a:p>
            <a:pPr lvl="1"/>
            <a:r>
              <a:rPr lang="es-MX" sz="2600" dirty="0" smtClean="0"/>
              <a:t>In </a:t>
            </a:r>
            <a:r>
              <a:rPr lang="es-MX" sz="2600" dirty="0" err="1" smtClean="0"/>
              <a:t>the</a:t>
            </a:r>
            <a:r>
              <a:rPr lang="es-MX" sz="2600" dirty="0" smtClean="0"/>
              <a:t> actual </a:t>
            </a:r>
            <a:r>
              <a:rPr lang="es-MX" sz="2600" dirty="0" err="1" smtClean="0"/>
              <a:t>capstone</a:t>
            </a:r>
            <a:r>
              <a:rPr lang="es-MX" sz="2600" dirty="0" smtClean="0"/>
              <a:t>, </a:t>
            </a:r>
            <a:r>
              <a:rPr lang="es-MX" sz="2600" dirty="0" err="1" smtClean="0"/>
              <a:t>three</a:t>
            </a:r>
            <a:r>
              <a:rPr lang="es-MX" sz="2600" dirty="0" smtClean="0"/>
              <a:t> </a:t>
            </a:r>
            <a:r>
              <a:rPr lang="es-MX" sz="2600" dirty="0" err="1" smtClean="0"/>
              <a:t>sthort</a:t>
            </a:r>
            <a:r>
              <a:rPr lang="es-MX" sz="2600" dirty="0" smtClean="0"/>
              <a:t> </a:t>
            </a:r>
            <a:r>
              <a:rPr lang="es-MX" sz="2600" dirty="0" err="1" smtClean="0"/>
              <a:t>stories</a:t>
            </a:r>
            <a:r>
              <a:rPr lang="es-MX" sz="2600" dirty="0" smtClean="0"/>
              <a:t> </a:t>
            </a:r>
            <a:r>
              <a:rPr lang="es-MX" sz="2600" dirty="0" err="1" smtClean="0"/>
              <a:t>were</a:t>
            </a:r>
            <a:r>
              <a:rPr lang="es-MX" sz="2600" dirty="0" smtClean="0"/>
              <a:t> </a:t>
            </a:r>
            <a:r>
              <a:rPr lang="es-MX" sz="2600" dirty="0" err="1" smtClean="0"/>
              <a:t>analized</a:t>
            </a:r>
            <a:r>
              <a:rPr lang="es-MX" sz="2600" dirty="0" smtClean="0"/>
              <a:t>:</a:t>
            </a:r>
          </a:p>
          <a:p>
            <a:pPr lvl="2"/>
            <a:r>
              <a:rPr lang="es-MX" sz="2300" dirty="0" smtClean="0"/>
              <a:t>“El sur”, “El </a:t>
            </a:r>
            <a:r>
              <a:rPr lang="es-MX" sz="2300" dirty="0" err="1" smtClean="0"/>
              <a:t>aleph</a:t>
            </a:r>
            <a:r>
              <a:rPr lang="es-MX" sz="2300" dirty="0" smtClean="0"/>
              <a:t>” and “El inmortal”</a:t>
            </a:r>
          </a:p>
          <a:p>
            <a:pPr lvl="1">
              <a:buNone/>
            </a:pPr>
            <a:r>
              <a:rPr lang="es-MX" sz="2600" dirty="0" smtClean="0"/>
              <a:t>	</a:t>
            </a:r>
            <a:r>
              <a:rPr lang="es-MX" sz="2600" dirty="0" err="1" smtClean="0"/>
              <a:t>But</a:t>
            </a:r>
            <a:r>
              <a:rPr lang="es-MX" sz="2600" dirty="0" smtClean="0"/>
              <a:t> </a:t>
            </a:r>
            <a:r>
              <a:rPr lang="es-MX" sz="2600" dirty="0" err="1" smtClean="0"/>
              <a:t>on</a:t>
            </a:r>
            <a:r>
              <a:rPr lang="es-MX" sz="2600" dirty="0" smtClean="0"/>
              <a:t> </a:t>
            </a:r>
            <a:r>
              <a:rPr lang="es-MX" sz="2600" dirty="0" err="1" smtClean="0"/>
              <a:t>this</a:t>
            </a:r>
            <a:r>
              <a:rPr lang="es-MX" sz="2600" dirty="0" smtClean="0"/>
              <a:t> </a:t>
            </a:r>
            <a:r>
              <a:rPr lang="es-MX" sz="2600" dirty="0" err="1" smtClean="0"/>
              <a:t>presentation</a:t>
            </a:r>
            <a:r>
              <a:rPr lang="es-MX" sz="2600" dirty="0" smtClean="0"/>
              <a:t>, </a:t>
            </a:r>
            <a:r>
              <a:rPr lang="es-MX" sz="2600" dirty="0" err="1" smtClean="0"/>
              <a:t>we</a:t>
            </a:r>
            <a:r>
              <a:rPr lang="es-MX" sz="2600" dirty="0" smtClean="0"/>
              <a:t> </a:t>
            </a:r>
            <a:r>
              <a:rPr lang="es-MX" sz="2600" dirty="0" err="1" smtClean="0"/>
              <a:t>will</a:t>
            </a:r>
            <a:r>
              <a:rPr lang="es-MX" sz="2600" dirty="0" smtClean="0"/>
              <a:t> </a:t>
            </a:r>
            <a:r>
              <a:rPr lang="es-MX" sz="2600" dirty="0" err="1" smtClean="0"/>
              <a:t>focus</a:t>
            </a:r>
            <a:r>
              <a:rPr lang="es-MX" sz="2600" dirty="0" smtClean="0"/>
              <a:t> </a:t>
            </a:r>
            <a:r>
              <a:rPr lang="es-MX" sz="2600" dirty="0" err="1" smtClean="0"/>
              <a:t>on</a:t>
            </a:r>
            <a:r>
              <a:rPr lang="es-MX" sz="2600" dirty="0" smtClean="0"/>
              <a:t> “El inmortal”</a:t>
            </a:r>
          </a:p>
          <a:p>
            <a:pPr lvl="1">
              <a:buNone/>
            </a:pPr>
            <a:endParaRPr lang="es-MX" sz="2600" dirty="0" smtClean="0"/>
          </a:p>
          <a:p>
            <a:endParaRPr lang="es-MX" dirty="0"/>
          </a:p>
        </p:txBody>
      </p:sp>
      <p:sp>
        <p:nvSpPr>
          <p:cNvPr id="3" name="Title 2"/>
          <p:cNvSpPr>
            <a:spLocks noGrp="1"/>
          </p:cNvSpPr>
          <p:nvPr>
            <p:ph type="title"/>
          </p:nvPr>
        </p:nvSpPr>
        <p:spPr/>
        <p:txBody>
          <a:bodyPr/>
          <a:lstStyle/>
          <a:p>
            <a:pPr algn="ctr"/>
            <a:r>
              <a:rPr lang="es-MX" dirty="0" err="1" smtClean="0">
                <a:solidFill>
                  <a:schemeClr val="tx1"/>
                </a:solidFill>
              </a:rPr>
              <a:t>Outline</a:t>
            </a:r>
            <a:endParaRPr lang="es-MX" dirty="0">
              <a:solidFill>
                <a:schemeClr val="tx1"/>
              </a:solidFill>
            </a:endParaRPr>
          </a:p>
        </p:txBody>
      </p:sp>
    </p:spTree>
    <p:extLst>
      <p:ext uri="{BB962C8B-B14F-4D97-AF65-F5344CB8AC3E}">
        <p14:creationId xmlns:p14="http://schemas.microsoft.com/office/powerpoint/2010/main" val="2218860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pPr algn="ctr"/>
            <a:r>
              <a:rPr lang="en-US" dirty="0" smtClean="0">
                <a:solidFill>
                  <a:schemeClr val="tx1"/>
                </a:solidFill>
              </a:rPr>
              <a:t>Jorge Luis Borges</a:t>
            </a:r>
            <a:endParaRPr lang="en-US" dirty="0">
              <a:solidFill>
                <a:schemeClr val="tx1"/>
              </a:solidFill>
            </a:endParaRPr>
          </a:p>
        </p:txBody>
      </p:sp>
      <p:sp>
        <p:nvSpPr>
          <p:cNvPr id="9" name="Content Placeholder 8"/>
          <p:cNvSpPr>
            <a:spLocks noGrp="1"/>
          </p:cNvSpPr>
          <p:nvPr>
            <p:ph sz="half" idx="2"/>
          </p:nvPr>
        </p:nvSpPr>
        <p:spPr>
          <a:xfrm>
            <a:off x="533400" y="1447800"/>
            <a:ext cx="4059936" cy="5257800"/>
          </a:xfrm>
        </p:spPr>
        <p:txBody>
          <a:bodyPr>
            <a:normAutofit fontScale="32500" lnSpcReduction="20000"/>
          </a:bodyPr>
          <a:lstStyle/>
          <a:p>
            <a:r>
              <a:rPr lang="en-US" sz="4200" b="1" dirty="0"/>
              <a:t>One of the most important authors of the new Hispano-American narrative</a:t>
            </a:r>
            <a:r>
              <a:rPr lang="en-US" sz="4200" b="1" dirty="0" smtClean="0"/>
              <a:t>.</a:t>
            </a:r>
          </a:p>
          <a:p>
            <a:endParaRPr lang="en-US" sz="4200" b="1" dirty="0"/>
          </a:p>
          <a:p>
            <a:r>
              <a:rPr lang="en-US" sz="4200" b="1" dirty="0"/>
              <a:t>Born </a:t>
            </a:r>
            <a:r>
              <a:rPr lang="en-US" sz="4200" b="1" dirty="0" smtClean="0"/>
              <a:t>August, 24th 1899 </a:t>
            </a:r>
            <a:r>
              <a:rPr lang="en-US" sz="4200" b="1" dirty="0"/>
              <a:t>in </a:t>
            </a:r>
            <a:r>
              <a:rPr lang="en-US" sz="4200" b="1" dirty="0" smtClean="0"/>
              <a:t>Buenos Aires, Argentina.</a:t>
            </a:r>
          </a:p>
          <a:p>
            <a:endParaRPr lang="en-US" sz="4200" b="1" dirty="0"/>
          </a:p>
          <a:p>
            <a:r>
              <a:rPr lang="en-US" sz="4200" b="1" dirty="0" smtClean="0"/>
              <a:t>Came from a family whose ancestors vary from having being heroic leaders during the Argentinean war of independence,  to notorious government officials. </a:t>
            </a:r>
          </a:p>
          <a:p>
            <a:endParaRPr lang="en-US" sz="4200" b="1" dirty="0"/>
          </a:p>
          <a:p>
            <a:r>
              <a:rPr lang="en-US" sz="4200" b="1" dirty="0"/>
              <a:t>Grew up </a:t>
            </a:r>
            <a:r>
              <a:rPr lang="en-US" sz="4200" b="1" dirty="0" smtClean="0"/>
              <a:t>in house, surrounded by countless books of British literature.  </a:t>
            </a:r>
            <a:endParaRPr lang="en-US" sz="4200" b="1" dirty="0"/>
          </a:p>
          <a:p>
            <a:endParaRPr lang="en-US" sz="4200" b="1" dirty="0"/>
          </a:p>
          <a:p>
            <a:r>
              <a:rPr lang="en-US" sz="4200" b="1" dirty="0" smtClean="0"/>
              <a:t>Started to venture on the literature world as small as 9 years old.</a:t>
            </a:r>
            <a:endParaRPr lang="en-US" sz="4200" b="1" dirty="0"/>
          </a:p>
          <a:p>
            <a:endParaRPr lang="en-US" sz="4200" b="1" dirty="0"/>
          </a:p>
          <a:p>
            <a:r>
              <a:rPr lang="en-US" sz="4200" b="1" dirty="0"/>
              <a:t>At </a:t>
            </a:r>
            <a:r>
              <a:rPr lang="en-US" sz="4200" b="1" dirty="0" smtClean="0"/>
              <a:t>17 years old, Borges visited Europe with his family . However, World War I started.</a:t>
            </a:r>
            <a:endParaRPr lang="en-US" sz="4200" b="1" dirty="0"/>
          </a:p>
          <a:p>
            <a:endParaRPr lang="en-US" sz="4200" b="1" dirty="0"/>
          </a:p>
          <a:p>
            <a:r>
              <a:rPr lang="en-US" sz="4200" b="1" dirty="0" smtClean="0"/>
              <a:t>While in Europe, Borges learns other languages to read texts like the Dictionary of Philosophy by Frits </a:t>
            </a:r>
            <a:r>
              <a:rPr lang="en-US" sz="4200" b="1" dirty="0" err="1" smtClean="0"/>
              <a:t>Mauthner</a:t>
            </a:r>
            <a:r>
              <a:rPr lang="en-US" sz="4200" b="1" dirty="0" smtClean="0"/>
              <a:t>.</a:t>
            </a:r>
          </a:p>
          <a:p>
            <a:pPr>
              <a:buNone/>
            </a:pPr>
            <a:endParaRPr lang="en-US" sz="4200" b="1" dirty="0" smtClean="0"/>
          </a:p>
          <a:p>
            <a:endParaRPr lang="en-US" sz="4200" b="1" dirty="0" smtClean="0"/>
          </a:p>
          <a:p>
            <a:endParaRPr lang="en-US" dirty="0"/>
          </a:p>
        </p:txBody>
      </p:sp>
      <p:pic>
        <p:nvPicPr>
          <p:cNvPr id="5" name="Content Placeholder 4"/>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5334000" y="2063496"/>
            <a:ext cx="3108960" cy="2660904"/>
          </a:xfrm>
        </p:spPr>
      </p:pic>
    </p:spTree>
    <p:extLst>
      <p:ext uri="{BB962C8B-B14F-4D97-AF65-F5344CB8AC3E}">
        <p14:creationId xmlns:p14="http://schemas.microsoft.com/office/powerpoint/2010/main" val="40958501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9">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tx1"/>
                </a:solidFill>
              </a:rPr>
              <a:t>Literary Works</a:t>
            </a:r>
            <a:endParaRPr lang="en-US" dirty="0">
              <a:solidFill>
                <a:schemeClr val="tx1"/>
              </a:solidFill>
            </a:endParaRPr>
          </a:p>
        </p:txBody>
      </p:sp>
      <p:sp>
        <p:nvSpPr>
          <p:cNvPr id="3" name="Content Placeholder 2"/>
          <p:cNvSpPr>
            <a:spLocks noGrp="1"/>
          </p:cNvSpPr>
          <p:nvPr>
            <p:ph sz="half" idx="1"/>
          </p:nvPr>
        </p:nvSpPr>
        <p:spPr/>
        <p:txBody>
          <a:bodyPr/>
          <a:lstStyle/>
          <a:p>
            <a:r>
              <a:rPr lang="en-US" i="1" dirty="0" smtClean="0"/>
              <a:t>Book: El Aleph </a:t>
            </a:r>
            <a:r>
              <a:rPr lang="en-US" dirty="0" smtClean="0"/>
              <a:t>(1949)</a:t>
            </a:r>
            <a:endParaRPr lang="en-US" i="1" dirty="0"/>
          </a:p>
        </p:txBody>
      </p:sp>
      <p:sp>
        <p:nvSpPr>
          <p:cNvPr id="4" name="Content Placeholder 3"/>
          <p:cNvSpPr>
            <a:spLocks noGrp="1"/>
          </p:cNvSpPr>
          <p:nvPr>
            <p:ph sz="half" idx="2"/>
          </p:nvPr>
        </p:nvSpPr>
        <p:spPr>
          <a:xfrm>
            <a:off x="4267200" y="1524000"/>
            <a:ext cx="4724400" cy="4572000"/>
          </a:xfrm>
        </p:spPr>
        <p:txBody>
          <a:bodyPr/>
          <a:lstStyle/>
          <a:p>
            <a:r>
              <a:rPr lang="en-US" i="1" dirty="0" smtClean="0"/>
              <a:t>Short Story: El </a:t>
            </a:r>
            <a:r>
              <a:rPr lang="en-US" i="1" dirty="0" err="1" smtClean="0"/>
              <a:t>Inmortal</a:t>
            </a:r>
            <a:r>
              <a:rPr lang="en-US" dirty="0" smtClean="0"/>
              <a:t>(1947)</a:t>
            </a:r>
            <a:endParaRPr lang="en-US" i="1" dirty="0"/>
          </a:p>
        </p:txBody>
      </p:sp>
      <p:pic>
        <p:nvPicPr>
          <p:cNvPr id="7" name="Picture 6" descr="aleph.jpg"/>
          <p:cNvPicPr>
            <a:picLocks noChangeAspect="1"/>
          </p:cNvPicPr>
          <p:nvPr/>
        </p:nvPicPr>
        <p:blipFill>
          <a:blip r:embed="rId3" cstate="print"/>
          <a:stretch>
            <a:fillRect/>
          </a:stretch>
        </p:blipFill>
        <p:spPr>
          <a:xfrm>
            <a:off x="914400" y="2590800"/>
            <a:ext cx="2286000" cy="3581400"/>
          </a:xfrm>
          <a:prstGeom prst="rect">
            <a:avLst/>
          </a:prstGeom>
        </p:spPr>
      </p:pic>
      <p:pic>
        <p:nvPicPr>
          <p:cNvPr id="8" name="Picture 7" descr="bifurcaciones_Piranesi1.jpg"/>
          <p:cNvPicPr>
            <a:picLocks noChangeAspect="1"/>
          </p:cNvPicPr>
          <p:nvPr/>
        </p:nvPicPr>
        <p:blipFill>
          <a:blip r:embed="rId4" cstate="print"/>
          <a:stretch>
            <a:fillRect/>
          </a:stretch>
        </p:blipFill>
        <p:spPr>
          <a:xfrm>
            <a:off x="4267200" y="2286000"/>
            <a:ext cx="4572000" cy="4191000"/>
          </a:xfrm>
          <a:prstGeom prst="rect">
            <a:avLst/>
          </a:prstGeom>
        </p:spPr>
      </p:pic>
    </p:spTree>
    <p:extLst>
      <p:ext uri="{BB962C8B-B14F-4D97-AF65-F5344CB8AC3E}">
        <p14:creationId xmlns:p14="http://schemas.microsoft.com/office/powerpoint/2010/main" val="343999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a:t>Style: </a:t>
            </a:r>
            <a:r>
              <a:rPr lang="en-US" dirty="0" smtClean="0"/>
              <a:t>sometimes considered confusing</a:t>
            </a:r>
            <a:endParaRPr lang="en-US" dirty="0"/>
          </a:p>
          <a:p>
            <a:r>
              <a:rPr lang="en-US" dirty="0" smtClean="0"/>
              <a:t>An obsession for philosophical and metaphysical questions</a:t>
            </a:r>
            <a:endParaRPr lang="en-US" dirty="0"/>
          </a:p>
          <a:p>
            <a:r>
              <a:rPr lang="en-US" dirty="0"/>
              <a:t>Themes: </a:t>
            </a:r>
            <a:r>
              <a:rPr lang="en-US" dirty="0" smtClean="0"/>
              <a:t>Language, Time and Immortality.</a:t>
            </a:r>
            <a:endParaRPr lang="en-US" dirty="0"/>
          </a:p>
          <a:p>
            <a:r>
              <a:rPr lang="en-US" dirty="0" smtClean="0"/>
              <a:t>Characters</a:t>
            </a:r>
            <a:r>
              <a:rPr lang="en-US" dirty="0"/>
              <a:t>: </a:t>
            </a:r>
            <a:r>
              <a:rPr lang="en-US" dirty="0" smtClean="0"/>
              <a:t>people who have a difficult explaining what they see sometimes</a:t>
            </a:r>
            <a:endParaRPr lang="en-US" dirty="0"/>
          </a:p>
          <a:p>
            <a:r>
              <a:rPr lang="en-US" dirty="0"/>
              <a:t>Language</a:t>
            </a:r>
          </a:p>
          <a:p>
            <a:r>
              <a:rPr lang="en-US" dirty="0"/>
              <a:t>Vocabulary: </a:t>
            </a:r>
            <a:r>
              <a:rPr lang="en-US" dirty="0" smtClean="0"/>
              <a:t>very sophisticated</a:t>
            </a:r>
            <a:endParaRPr lang="en-US" dirty="0"/>
          </a:p>
          <a:p>
            <a:r>
              <a:rPr lang="en-US" dirty="0" smtClean="0"/>
              <a:t>Presents complex philosophical and metaphysical problems in a very natural and easy way to understand </a:t>
            </a:r>
            <a:endParaRPr lang="en-US" dirty="0"/>
          </a:p>
        </p:txBody>
      </p:sp>
      <p:sp>
        <p:nvSpPr>
          <p:cNvPr id="2" name="Title 1"/>
          <p:cNvSpPr>
            <a:spLocks noGrp="1"/>
          </p:cNvSpPr>
          <p:nvPr>
            <p:ph type="title"/>
          </p:nvPr>
        </p:nvSpPr>
        <p:spPr/>
        <p:txBody>
          <a:bodyPr/>
          <a:lstStyle/>
          <a:p>
            <a:pPr algn="ctr"/>
            <a:r>
              <a:rPr lang="en-US" dirty="0" smtClean="0">
                <a:solidFill>
                  <a:schemeClr val="tx1"/>
                </a:solidFill>
              </a:rPr>
              <a:t>Characteristics of </a:t>
            </a:r>
            <a:r>
              <a:rPr lang="en-US" dirty="0" err="1" smtClean="0">
                <a:solidFill>
                  <a:schemeClr val="tx1"/>
                </a:solidFill>
              </a:rPr>
              <a:t>Borge’s</a:t>
            </a:r>
            <a:r>
              <a:rPr lang="en-US" dirty="0" smtClean="0">
                <a:solidFill>
                  <a:schemeClr val="tx1"/>
                </a:solidFill>
              </a:rPr>
              <a:t> Narratives</a:t>
            </a:r>
            <a:endParaRPr lang="en-US" dirty="0">
              <a:solidFill>
                <a:schemeClr val="tx1"/>
              </a:solidFill>
            </a:endParaRPr>
          </a:p>
        </p:txBody>
      </p:sp>
    </p:spTree>
    <p:extLst>
      <p:ext uri="{BB962C8B-B14F-4D97-AF65-F5344CB8AC3E}">
        <p14:creationId xmlns:p14="http://schemas.microsoft.com/office/powerpoint/2010/main" val="1694656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Fritz </a:t>
            </a:r>
            <a:r>
              <a:rPr lang="en-US" dirty="0" err="1" smtClean="0"/>
              <a:t>Mauthner</a:t>
            </a:r>
            <a:r>
              <a:rPr lang="en-US" dirty="0" smtClean="0"/>
              <a:t> was a philosopher who spent a lot of time studying the concept of language</a:t>
            </a:r>
          </a:p>
          <a:p>
            <a:pPr>
              <a:buNone/>
            </a:pPr>
            <a:endParaRPr lang="en-US" dirty="0" smtClean="0"/>
          </a:p>
          <a:p>
            <a:r>
              <a:rPr lang="en-US" dirty="0" smtClean="0"/>
              <a:t>Borges used to read </a:t>
            </a:r>
            <a:r>
              <a:rPr lang="en-US" dirty="0" err="1" smtClean="0"/>
              <a:t>Mauthner’s</a:t>
            </a:r>
            <a:r>
              <a:rPr lang="en-US" dirty="0" smtClean="0"/>
              <a:t> “Dictionary of Philosophy” very often</a:t>
            </a:r>
          </a:p>
          <a:p>
            <a:endParaRPr lang="en-US" dirty="0" smtClean="0"/>
          </a:p>
          <a:p>
            <a:r>
              <a:rPr lang="en-US" dirty="0" smtClean="0"/>
              <a:t>Results:</a:t>
            </a:r>
          </a:p>
          <a:p>
            <a:pPr lvl="1"/>
            <a:r>
              <a:rPr lang="en-US" dirty="0" smtClean="0"/>
              <a:t>Borges would understand the concept of Language as </a:t>
            </a:r>
            <a:r>
              <a:rPr lang="en-US" dirty="0" err="1" smtClean="0"/>
              <a:t>Mauthner</a:t>
            </a:r>
            <a:r>
              <a:rPr lang="en-US" dirty="0" smtClean="0"/>
              <a:t>  explained it!</a:t>
            </a:r>
          </a:p>
          <a:p>
            <a:pPr lvl="1"/>
            <a:r>
              <a:rPr lang="en-US" dirty="0" smtClean="0"/>
              <a:t>We are able to see </a:t>
            </a:r>
            <a:r>
              <a:rPr lang="en-US" dirty="0" err="1" smtClean="0"/>
              <a:t>Mauthner’s</a:t>
            </a:r>
            <a:r>
              <a:rPr lang="en-US" dirty="0" smtClean="0"/>
              <a:t> influence on Borges by reading Borges’ literary works</a:t>
            </a:r>
            <a:endParaRPr lang="en-US" dirty="0"/>
          </a:p>
        </p:txBody>
      </p:sp>
      <p:sp>
        <p:nvSpPr>
          <p:cNvPr id="3" name="Title 2"/>
          <p:cNvSpPr>
            <a:spLocks noGrp="1"/>
          </p:cNvSpPr>
          <p:nvPr>
            <p:ph type="title"/>
          </p:nvPr>
        </p:nvSpPr>
        <p:spPr/>
        <p:txBody>
          <a:bodyPr>
            <a:normAutofit fontScale="90000"/>
          </a:bodyPr>
          <a:lstStyle/>
          <a:p>
            <a:pPr algn="ctr"/>
            <a:r>
              <a:rPr lang="en-US" dirty="0" smtClean="0">
                <a:solidFill>
                  <a:schemeClr val="tx1"/>
                </a:solidFill>
              </a:rPr>
              <a:t>Philosophical perspective about the concept of Language</a:t>
            </a:r>
            <a:endParaRPr lang="en-US" dirty="0">
              <a:solidFill>
                <a:schemeClr val="tx1"/>
              </a:solidFill>
            </a:endParaRPr>
          </a:p>
        </p:txBody>
      </p:sp>
    </p:spTree>
    <p:extLst>
      <p:ext uri="{BB962C8B-B14F-4D97-AF65-F5344CB8AC3E}">
        <p14:creationId xmlns:p14="http://schemas.microsoft.com/office/powerpoint/2010/main" val="37500587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1915</TotalTime>
  <Words>2705</Words>
  <Application>Microsoft Office PowerPoint</Application>
  <PresentationFormat>On-screen Show (4:3)</PresentationFormat>
  <Paragraphs>192</Paragraphs>
  <Slides>24</Slides>
  <Notes>13</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Paper</vt:lpstr>
      <vt:lpstr>PowerPoint Presentation</vt:lpstr>
      <vt:lpstr>Te concept of Language, Time and Immortality in the short stories by Jorge Luis Borges (“El Sur”, “El Aleph” and “El Inmortal”)</vt:lpstr>
      <vt:lpstr>Significance of Study</vt:lpstr>
      <vt:lpstr>Abstract</vt:lpstr>
      <vt:lpstr>Outline</vt:lpstr>
      <vt:lpstr>Jorge Luis Borges</vt:lpstr>
      <vt:lpstr>Literary Works</vt:lpstr>
      <vt:lpstr>Characteristics of Borge’s Narratives</vt:lpstr>
      <vt:lpstr>Philosophical perspective about the concept of Language</vt:lpstr>
      <vt:lpstr>“El inmortal” “The Immortal”</vt:lpstr>
      <vt:lpstr>“El inmmortal”</vt:lpstr>
      <vt:lpstr>Language, Time and Immortality</vt:lpstr>
      <vt:lpstr>“El inmortal” “The Immortal”</vt:lpstr>
      <vt:lpstr>Then can we become immortals by language?</vt:lpstr>
      <vt:lpstr>Jaime Alazraki points out that:</vt:lpstr>
      <vt:lpstr>“Cosmic Immortality is possible with memory”</vt:lpstr>
      <vt:lpstr>Alfred Mac Adam and Dominique Jullien contributions to understanding the story</vt:lpstr>
      <vt:lpstr>How does Rulfo’s adventures explain Immortality then?</vt:lpstr>
      <vt:lpstr>What is Immortality then?</vt:lpstr>
      <vt:lpstr>Conclusion</vt:lpstr>
      <vt:lpstr>References:</vt:lpstr>
      <vt:lpstr>Acknowledgments </vt:lpstr>
      <vt:lpstr>PowerPoint Presentation</vt:lpstr>
      <vt:lpstr>THANK YOU!</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Ivan89</dc:creator>
  <cp:lastModifiedBy>CSUMB</cp:lastModifiedBy>
  <cp:revision>157</cp:revision>
  <dcterms:created xsi:type="dcterms:W3CDTF">2013-04-26T05:59:52Z</dcterms:created>
  <dcterms:modified xsi:type="dcterms:W3CDTF">2014-05-30T18:02:50Z</dcterms:modified>
</cp:coreProperties>
</file>